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5" r:id="rId3"/>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6858000" cx="12192000"/>
  <p:notesSz cx="6858000" cy="9144000"/>
  <p:embeddedFontLst>
    <p:embeddedFont>
      <p:font typeface="Raleway"/>
      <p:regular r:id="rId64"/>
      <p:bold r:id="rId65"/>
      <p:italic r:id="rId66"/>
      <p:boldItalic r:id="rId67"/>
    </p:embeddedFont>
    <p:embeddedFont>
      <p:font typeface="Garamond"/>
      <p:regular r:id="rId68"/>
      <p:bold r:id="rId69"/>
      <p:italic r:id="rId70"/>
      <p:boldItalic r:id="rId71"/>
    </p:embeddedFont>
    <p:embeddedFont>
      <p:font typeface="Raleway Light"/>
      <p:regular r:id="rId72"/>
      <p:bold r:id="rId73"/>
      <p:italic r:id="rId74"/>
      <p:boldItalic r:id="rId75"/>
    </p:embeddedFont>
    <p:embeddedFont>
      <p:font typeface="Helvetica Neue"/>
      <p:regular r:id="rId76"/>
      <p:bold r:id="rId77"/>
      <p:italic r:id="rId78"/>
      <p:boldItalic r:id="rId79"/>
    </p:embeddedFont>
    <p:embeddedFont>
      <p:font typeface="Philosopher"/>
      <p:regular r:id="rId80"/>
      <p:bold r:id="rId81"/>
      <p:italic r:id="rId82"/>
      <p:boldItalic r:id="rId83"/>
    </p:embeddedFont>
    <p:embeddedFont>
      <p:font typeface="Helvetica Neue Light"/>
      <p:regular r:id="rId84"/>
      <p:bold r:id="rId85"/>
      <p:italic r:id="rId86"/>
      <p:boldItalic r:id="rId87"/>
    </p:embeddedFont>
    <p:embeddedFont>
      <p:font typeface="Gill Sans"/>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Philosopher-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GillSans-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GillSans-bold.fntdata"/><Relationship Id="rId80" Type="http://schemas.openxmlformats.org/officeDocument/2006/relationships/font" Target="fonts/Philosopher-regular.fntdata"/><Relationship Id="rId82" Type="http://schemas.openxmlformats.org/officeDocument/2006/relationships/font" Target="fonts/Philosopher-italic.fntdata"/><Relationship Id="rId81" Type="http://schemas.openxmlformats.org/officeDocument/2006/relationships/font" Target="fonts/Philosopher-bold.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Light-bold.fntdata"/><Relationship Id="rId72" Type="http://schemas.openxmlformats.org/officeDocument/2006/relationships/font" Target="fonts/RalewayLight-regular.fntdata"/><Relationship Id="rId31" Type="http://schemas.openxmlformats.org/officeDocument/2006/relationships/slide" Target="slides/slide25.xml"/><Relationship Id="rId75" Type="http://schemas.openxmlformats.org/officeDocument/2006/relationships/font" Target="fonts/RalewayLight-boldItalic.fntdata"/><Relationship Id="rId30" Type="http://schemas.openxmlformats.org/officeDocument/2006/relationships/slide" Target="slides/slide24.xml"/><Relationship Id="rId74" Type="http://schemas.openxmlformats.org/officeDocument/2006/relationships/font" Target="fonts/RalewayLight-italic.fntdata"/><Relationship Id="rId33" Type="http://schemas.openxmlformats.org/officeDocument/2006/relationships/slide" Target="slides/slide27.xml"/><Relationship Id="rId77" Type="http://schemas.openxmlformats.org/officeDocument/2006/relationships/font" Target="fonts/HelveticaNeue-bold.fntdata"/><Relationship Id="rId32" Type="http://schemas.openxmlformats.org/officeDocument/2006/relationships/slide" Target="slides/slide26.xml"/><Relationship Id="rId76" Type="http://schemas.openxmlformats.org/officeDocument/2006/relationships/font" Target="fonts/HelveticaNeue-regular.fntdata"/><Relationship Id="rId35" Type="http://schemas.openxmlformats.org/officeDocument/2006/relationships/slide" Target="slides/slide29.xml"/><Relationship Id="rId79" Type="http://schemas.openxmlformats.org/officeDocument/2006/relationships/font" Target="fonts/HelveticaNeue-boldItalic.fntdata"/><Relationship Id="rId34" Type="http://schemas.openxmlformats.org/officeDocument/2006/relationships/slide" Target="slides/slide28.xml"/><Relationship Id="rId78" Type="http://schemas.openxmlformats.org/officeDocument/2006/relationships/font" Target="fonts/HelveticaNeue-italic.fntdata"/><Relationship Id="rId71" Type="http://schemas.openxmlformats.org/officeDocument/2006/relationships/font" Target="fonts/Garamond-boldItalic.fntdata"/><Relationship Id="rId70" Type="http://schemas.openxmlformats.org/officeDocument/2006/relationships/font" Target="fonts/Garamon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italic.fntdata"/><Relationship Id="rId21" Type="http://schemas.openxmlformats.org/officeDocument/2006/relationships/slide" Target="slides/slide15.xml"/><Relationship Id="rId65" Type="http://schemas.openxmlformats.org/officeDocument/2006/relationships/font" Target="fonts/Raleway-bold.fntdata"/><Relationship Id="rId24" Type="http://schemas.openxmlformats.org/officeDocument/2006/relationships/slide" Target="slides/slide18.xml"/><Relationship Id="rId68" Type="http://schemas.openxmlformats.org/officeDocument/2006/relationships/font" Target="fonts/Garamond-regular.fntdata"/><Relationship Id="rId23" Type="http://schemas.openxmlformats.org/officeDocument/2006/relationships/slide" Target="slides/slide17.xml"/><Relationship Id="rId67" Type="http://schemas.openxmlformats.org/officeDocument/2006/relationships/font" Target="fonts/Raleway-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Garamon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ac5a5630c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3ac5a5630c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Current and comprehensive survey data do not exist for the contributions of OSS, however, as OSS is disseminated online, a wealth of information is available to be scraped, both metadata and information embedded in repositories and in the code and headers of the software programs themselves. Our contribution is to show how these data can be used to develop measures of open source software that are complementary to GDP measures of private investment, shedding light on impact of open source software innovation currently not well understood. </a:t>
            </a:r>
            <a:endParaRPr b="0" i="0" sz="1200" u="none" cap="none" strike="noStrike">
              <a:solidFill>
                <a:schemeClr val="dk1"/>
              </a:solidFill>
              <a:latin typeface="Calibri"/>
              <a:ea typeface="Calibri"/>
              <a:cs typeface="Calibri"/>
              <a:sym typeface="Calibri"/>
            </a:endParaRPr>
          </a:p>
        </p:txBody>
      </p:sp>
      <p:sp>
        <p:nvSpPr>
          <p:cNvPr id="218" name="Google Shape;218;g3ac5a5630c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ac5a5630c_0_1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ac5a5630c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i.e., they are not captured in surveys nor are in economics measures such as the Gross Domestic Product (GDP).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9" name="Google Shape;239;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ac5a5630c_0_1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US" sz="1000"/>
              <a:t>Our mission at NCSES :  a primary statistical agency, about 50 people  Survey programs, Human Resources Statistics, and R&amp;D Statistics, as well as two congressionally mandated reports on Science and Engineering.</a:t>
            </a:r>
            <a:endParaRPr sz="1000"/>
          </a:p>
          <a:p>
            <a:pPr indent="0" lvl="0" marL="0" rtl="0" algn="l">
              <a:lnSpc>
                <a:spcPct val="115000"/>
              </a:lnSpc>
              <a:spcBef>
                <a:spcPts val="600"/>
              </a:spcBef>
              <a:spcAft>
                <a:spcPts val="0"/>
              </a:spcAft>
              <a:buNone/>
            </a:pPr>
            <a:r>
              <a:rPr lang="en-US" sz="1000"/>
              <a:t>How we do it:</a:t>
            </a:r>
            <a:endParaRPr sz="1000"/>
          </a:p>
          <a:p>
            <a:pPr indent="0" lvl="0" marL="0" rtl="0" algn="l">
              <a:lnSpc>
                <a:spcPct val="115000"/>
              </a:lnSpc>
              <a:spcBef>
                <a:spcPts val="0"/>
              </a:spcBef>
              <a:spcAft>
                <a:spcPts val="0"/>
              </a:spcAft>
              <a:buNone/>
            </a:pPr>
            <a:r>
              <a:rPr lang="en-US" sz="1000"/>
              <a:t>Biennial report on the state of S&amp;E in the U.S.</a:t>
            </a:r>
            <a:endParaRPr sz="1000"/>
          </a:p>
          <a:p>
            <a:pPr indent="0" lvl="0" marL="0" rtl="0" algn="l">
              <a:lnSpc>
                <a:spcPct val="115000"/>
              </a:lnSpc>
              <a:spcBef>
                <a:spcPts val="0"/>
              </a:spcBef>
              <a:spcAft>
                <a:spcPts val="0"/>
              </a:spcAft>
              <a:buNone/>
            </a:pPr>
            <a:r>
              <a:rPr lang="en-US" sz="1000"/>
              <a:t>Required by law; delivered to the President and Congress</a:t>
            </a:r>
            <a:endParaRPr sz="1000"/>
          </a:p>
          <a:p>
            <a:pPr indent="0" lvl="0" marL="0" rtl="0" algn="l">
              <a:lnSpc>
                <a:spcPct val="115000"/>
              </a:lnSpc>
              <a:spcBef>
                <a:spcPts val="0"/>
              </a:spcBef>
              <a:spcAft>
                <a:spcPts val="0"/>
              </a:spcAft>
              <a:buNone/>
            </a:pPr>
            <a:r>
              <a:rPr lang="en-US" sz="1000"/>
              <a:t>Factual and policy neutral</a:t>
            </a:r>
            <a:endParaRPr sz="1000"/>
          </a:p>
          <a:p>
            <a:pPr indent="0" lvl="0" marL="0" rtl="0" algn="l">
              <a:lnSpc>
                <a:spcPct val="115000"/>
              </a:lnSpc>
              <a:spcBef>
                <a:spcPts val="0"/>
              </a:spcBef>
              <a:spcAft>
                <a:spcPts val="0"/>
              </a:spcAft>
              <a:buNone/>
            </a:pPr>
            <a:r>
              <a:rPr lang="en-US" sz="1000"/>
              <a:t>Drawn from a wide variety of high quality data sources</a:t>
            </a:r>
            <a:endParaRPr sz="1000"/>
          </a:p>
          <a:p>
            <a:pPr indent="0" lvl="0" marL="0" rtl="0" algn="l">
              <a:lnSpc>
                <a:spcPct val="115000"/>
              </a:lnSpc>
              <a:spcBef>
                <a:spcPts val="0"/>
              </a:spcBef>
              <a:spcAft>
                <a:spcPts val="0"/>
              </a:spcAft>
              <a:buNone/>
            </a:pPr>
            <a:r>
              <a:rPr lang="en-US" sz="1000"/>
              <a:t>Produced by NCSES on behalf of the NSB</a:t>
            </a:r>
            <a:endParaRPr sz="1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2" name="Google Shape;252;g3ac5a5630c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STEM fields include computer science, engineering, math and statistics, as well as psychology and the social sciences</a:t>
            </a:r>
            <a:endParaRPr b="0" i="0" sz="1200" u="none" cap="none" strike="noStrike">
              <a:solidFill>
                <a:schemeClr val="dk1"/>
              </a:solidFill>
              <a:latin typeface="Calibri"/>
              <a:ea typeface="Calibri"/>
              <a:cs typeface="Calibri"/>
              <a:sym typeface="Calibri"/>
            </a:endParaRPr>
          </a:p>
        </p:txBody>
      </p:sp>
      <p:sp>
        <p:nvSpPr>
          <p:cNvPr id="271" name="Google Shape;27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ac92f5e7a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ac92f5e7a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ac92f5e7a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do STEM professionals represent themselves? (e.g., when an individual calls himself or herself a Data Scientist, what STEM education, training, and skill sets does that represent?) </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 do employers represent their skill set needs?</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Is it possible to quantify a job improvement through promotion?</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 non-survey data sources exist to measure STEM pathways, e.g., scraping websites, administrative data, other.</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Are there untapped surveys that exist to measure STEM pathways?, e.g. IPEDs?</a:t>
            </a:r>
            <a:r>
              <a:rPr b="1" i="0" lang="en-US"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4" name="Google Shape;28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ac5a5630c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ac5a5630c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b3d19895c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3b3d19895c_3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3" name="Google Shape;303;g3b3d19895c_3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b3d19895c_3_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b3d19895c_3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3b3d19895c_3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b3d19895c_3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4" name="Google Shape;324;g3b3d19895c_3_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ac5a5630c_0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ac5a5630c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6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6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ac92f5e7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3ac92f5e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7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7" name="Google Shape;397;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3ac92f5e7a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ac92f5e7a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3ac92f5e7a_0_2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ac92f5e7a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ac92f5e7a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3ac92f5e7a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3ac92f5e7a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ac92f5e7a_0_2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ac92f5e7a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ac92f5e7a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ac92f5e7a_0_2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ac92f5e7a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ac92f5e7a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ac92f5e7a_0_3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3ac92f5e7a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3ac92f5e7a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ac92f5e7a_0_2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Our cities and counties are composed of many diverse neighborhoods, each with its own characteristics, needs, and desires.  However many of our traditional statistics only allow us to view a city of county as a whole, not by geographies of interest.</a:t>
            </a:r>
            <a:endParaRPr/>
          </a:p>
          <a:p>
            <a:pPr indent="0" lvl="0" marL="0" rtl="0" algn="l">
              <a:lnSpc>
                <a:spcPct val="115000"/>
              </a:lnSpc>
              <a:spcBef>
                <a:spcPts val="0"/>
              </a:spcBef>
              <a:spcAft>
                <a:spcPts val="0"/>
              </a:spcAft>
              <a:buClr>
                <a:schemeClr val="dk1"/>
              </a:buClr>
              <a:buSzPts val="1100"/>
              <a:buFont typeface="Arial"/>
              <a:buNone/>
            </a:pPr>
            <a:r>
              <a:rPr lang="en-US"/>
              <a:t>In this project, you will contribute to developing the science and methods to create </a:t>
            </a:r>
            <a:r>
              <a:rPr b="1" lang="en-US"/>
              <a:t>community-scapes indicators at sub-county/sub-city levels </a:t>
            </a:r>
            <a:r>
              <a:rPr lang="en-US"/>
              <a:t>that are</a:t>
            </a:r>
            <a:r>
              <a:rPr b="1" lang="en-US"/>
              <a:t> </a:t>
            </a:r>
            <a:r>
              <a:rPr lang="en-US"/>
              <a:t>helpful to support local government leaders, community stakeholders, and Cooperative Extension professionals.</a:t>
            </a:r>
            <a:endParaRPr/>
          </a:p>
          <a:p>
            <a:pPr indent="0" lvl="0" marL="0" rtl="0" algn="l">
              <a:lnSpc>
                <a:spcPct val="115000"/>
              </a:lnSpc>
              <a:spcBef>
                <a:spcPts val="0"/>
              </a:spcBef>
              <a:spcAft>
                <a:spcPts val="0"/>
              </a:spcAft>
              <a:buClr>
                <a:schemeClr val="dk1"/>
              </a:buClr>
              <a:buSzPts val="1100"/>
              <a:buFont typeface="Arial"/>
              <a:buNone/>
            </a:pPr>
            <a:r>
              <a:rPr lang="en-US"/>
              <a:t>The Roanoke-Allegheny Valley region is composed of 5 counties and 3 cities. The areas has a mix of urban and rural  areas and a diverse set of needs ranging from matching workforce development to jobs, maintaining health of the communities at the individual and environmental area.</a:t>
            </a:r>
            <a:endParaRPr/>
          </a:p>
          <a:p>
            <a:pPr indent="0" lvl="0" marL="0" rtl="0" algn="l">
              <a:spcBef>
                <a:spcPts val="0"/>
              </a:spcBef>
              <a:spcAft>
                <a:spcPts val="0"/>
              </a:spcAft>
              <a:buNone/>
            </a:pPr>
            <a:r>
              <a:t/>
            </a:r>
            <a:endParaRPr/>
          </a:p>
        </p:txBody>
      </p:sp>
      <p:sp>
        <p:nvSpPr>
          <p:cNvPr id="452" name="Google Shape;452;g3ac92f5e7a_0_2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ac92f5e7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ac92f5e7a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ac92f5e7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ac92f5e7a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ac92f5e7a_0_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You will learn some or all of the following skills.</a:t>
            </a:r>
            <a:endParaRPr/>
          </a:p>
          <a:p>
            <a:pPr indent="0" lvl="0" marL="0" rtl="0" algn="l">
              <a:lnSpc>
                <a:spcPct val="115000"/>
              </a:lnSpc>
              <a:spcBef>
                <a:spcPts val="0"/>
              </a:spcBef>
              <a:spcAft>
                <a:spcPts val="0"/>
              </a:spcAft>
              <a:buClr>
                <a:schemeClr val="dk1"/>
              </a:buClr>
              <a:buSzPts val="1100"/>
              <a:buFont typeface="Arial"/>
              <a:buNone/>
            </a:pPr>
            <a:r>
              <a:rPr lang="en-US"/>
              <a:t>To created these community-scapes, we have developed 5 data sciences innovations, by applying existing methods in new ways.</a:t>
            </a:r>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1.</a:t>
            </a:r>
            <a:r>
              <a:rPr lang="en-US"/>
              <a:t>Discovering new sources of data – obtained from local administrative data and webscraping data such as access to food and physical activity and combining these data with traditional data sources, such as federal surveys.</a:t>
            </a:r>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2.</a:t>
            </a:r>
            <a:r>
              <a:rPr lang="en-US"/>
              <a:t>Creating socioeconomic profiles by statistically aligning American Community Survey data to new geographic boundaries using synthetic population technology.</a:t>
            </a:r>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3.</a:t>
            </a:r>
            <a:r>
              <a:rPr lang="en-US"/>
              <a:t>Geocoding housing units, both owned and rented – and other locations of interest, such as parks, grocery stores, and fast food establishments.</a:t>
            </a:r>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4.</a:t>
            </a:r>
            <a:r>
              <a:rPr lang="en-US"/>
              <a:t>Creating Composite Indicators by integrating data to assess vulnerability, or some other indicator of interest, at the neighborhood level</a:t>
            </a:r>
            <a:endParaRPr/>
          </a:p>
          <a:p>
            <a:pPr indent="0" lvl="0" marL="0" rtl="0" algn="l">
              <a:lnSpc>
                <a:spcPct val="115000"/>
              </a:lnSpc>
              <a:spcBef>
                <a:spcPts val="0"/>
              </a:spcBef>
              <a:spcAft>
                <a:spcPts val="0"/>
              </a:spcAft>
              <a:buClr>
                <a:schemeClr val="dk1"/>
              </a:buClr>
              <a:buSzPts val="1100"/>
              <a:buFont typeface="Arial"/>
              <a:buNone/>
            </a:pPr>
            <a:r>
              <a:rPr lang="en-US">
                <a:latin typeface="Arial"/>
                <a:ea typeface="Arial"/>
                <a:cs typeface="Arial"/>
                <a:sym typeface="Arial"/>
              </a:rPr>
              <a:t>5.</a:t>
            </a:r>
            <a:r>
              <a:rPr lang="en-US"/>
              <a:t>Exploring the data using different kinds of visualization tools</a:t>
            </a:r>
            <a:endParaRPr/>
          </a:p>
          <a:p>
            <a:pPr indent="0" lvl="0" marL="0" rtl="0" algn="l">
              <a:spcBef>
                <a:spcPts val="0"/>
              </a:spcBef>
              <a:spcAft>
                <a:spcPts val="0"/>
              </a:spcAft>
              <a:buNone/>
            </a:pPr>
            <a:r>
              <a:t/>
            </a:r>
            <a:endParaRPr/>
          </a:p>
        </p:txBody>
      </p:sp>
      <p:sp>
        <p:nvSpPr>
          <p:cNvPr id="460" name="Google Shape;460;g3ac92f5e7a_0_2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ac92f5e7a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ac92f5e7a_0_2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latin typeface="Trebuchet MS"/>
                <a:ea typeface="Trebuchet MS"/>
                <a:cs typeface="Trebuchet MS"/>
                <a:sym typeface="Trebuchet MS"/>
              </a:rPr>
              <a:t>To get started, you will each learn about a 2-3 counties or cities in the area through reading, data discovery, profiling the data, conducting exploratory analysis, and creating indicators of interest to the sponsor.</a:t>
            </a:r>
            <a:endParaRPr>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rPr lang="en-US">
                <a:latin typeface="Trebuchet MS"/>
                <a:ea typeface="Trebuchet MS"/>
                <a:cs typeface="Trebuchet MS"/>
                <a:sym typeface="Trebuchet MS"/>
              </a:rPr>
              <a:t>You will meet:</a:t>
            </a:r>
            <a:endParaRPr>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rPr lang="en-US">
                <a:latin typeface="Trebuchet MS"/>
                <a:ea typeface="Trebuchet MS"/>
                <a:cs typeface="Trebuchet MS"/>
                <a:sym typeface="Trebuchet MS"/>
              </a:rPr>
              <a:t> with the sponsor 2 to 3 times, including at least one trip to Roanoke.</a:t>
            </a:r>
            <a:endParaRPr>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rPr lang="en-US">
                <a:latin typeface="Trebuchet MS"/>
                <a:ea typeface="Trebuchet MS"/>
                <a:cs typeface="Trebuchet MS"/>
                <a:sym typeface="Trebuchet MS"/>
              </a:rPr>
              <a:t> other </a:t>
            </a:r>
            <a:r>
              <a:rPr lang="en-US">
                <a:solidFill>
                  <a:srgbClr val="77933C"/>
                </a:solidFill>
                <a:latin typeface="Trebuchet MS"/>
                <a:ea typeface="Trebuchet MS"/>
                <a:cs typeface="Trebuchet MS"/>
                <a:sym typeface="Trebuchet MS"/>
              </a:rPr>
              <a:t>VT &amp; Hollins teams conducting research in Roanoke City</a:t>
            </a:r>
            <a:endParaRPr>
              <a:solidFill>
                <a:srgbClr val="77933C"/>
              </a:solidFill>
              <a:latin typeface="Trebuchet MS"/>
              <a:ea typeface="Trebuchet MS"/>
              <a:cs typeface="Trebuchet MS"/>
              <a:sym typeface="Trebuchet MS"/>
            </a:endParaRPr>
          </a:p>
          <a:p>
            <a:pPr indent="0" lvl="0" marL="0" rtl="0" algn="l">
              <a:lnSpc>
                <a:spcPct val="115000"/>
              </a:lnSpc>
              <a:spcBef>
                <a:spcPts val="0"/>
              </a:spcBef>
              <a:spcAft>
                <a:spcPts val="0"/>
              </a:spcAft>
              <a:buClr>
                <a:schemeClr val="dk1"/>
              </a:buClr>
              <a:buSzPts val="1100"/>
              <a:buFont typeface="Arial"/>
              <a:buNone/>
            </a:pPr>
            <a:r>
              <a:rPr lang="en-US">
                <a:solidFill>
                  <a:srgbClr val="77933C"/>
                </a:solidFill>
                <a:latin typeface="Trebuchet MS"/>
                <a:ea typeface="Trebuchet MS"/>
                <a:cs typeface="Trebuchet MS"/>
                <a:sym typeface="Trebuchet MS"/>
              </a:rPr>
              <a:t>You will collaborate with the CPN/APAH team</a:t>
            </a:r>
            <a:endParaRPr>
              <a:solidFill>
                <a:srgbClr val="77933C"/>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468" name="Google Shape;468;g3ac92f5e7a_0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3ac5a5630c_0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ac5a5630c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3ac5a5630c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ac5a5630c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3ac5a5630c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ac5a5630c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ac5a5630c_0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3ac5a5630c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ac5a5630c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3ac5a5630c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ac92f5e7a_0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3ac92f5e7a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3ac92f5e7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ac92f5e7a_0_1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3ac92f5e7a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ac92f5e7a_0_2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3ac92f5e7a_0_2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ac92f5e7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c92f5e7a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ac92f5e7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3ac92f5e7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ac92f5e7a_0_1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3ac92f5e7a_0_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3ac92f5e7a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3ac92f5e7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ac92f5e7a_0_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3ac92f5e7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ac92f5e7a_0_10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3ac92f5e7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ac92f5e7a_0_1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3ac5a5630c_0_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3ac5a5630c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ac5a5630c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US" sz="1000"/>
              <a:t>Our mission at NCSES :  a primary statistical agency, about 50 people  Survey programs, Human Resources Statistics, and R&amp;D Statistics, as well as two congressionally mandated reports on Science and Engineering.</a:t>
            </a:r>
            <a:endParaRPr sz="1000"/>
          </a:p>
          <a:p>
            <a:pPr indent="0" lvl="0" marL="0" rtl="0" algn="l">
              <a:lnSpc>
                <a:spcPct val="115000"/>
              </a:lnSpc>
              <a:spcBef>
                <a:spcPts val="600"/>
              </a:spcBef>
              <a:spcAft>
                <a:spcPts val="0"/>
              </a:spcAft>
              <a:buNone/>
            </a:pPr>
            <a:r>
              <a:rPr lang="en-US" sz="1000"/>
              <a:t>How we do it:</a:t>
            </a:r>
            <a:endParaRPr sz="1000"/>
          </a:p>
          <a:p>
            <a:pPr indent="0" lvl="0" marL="0" rtl="0" algn="l">
              <a:lnSpc>
                <a:spcPct val="115000"/>
              </a:lnSpc>
              <a:spcBef>
                <a:spcPts val="0"/>
              </a:spcBef>
              <a:spcAft>
                <a:spcPts val="0"/>
              </a:spcAft>
              <a:buNone/>
            </a:pPr>
            <a:r>
              <a:rPr lang="en-US" sz="1000"/>
              <a:t>Biennial report on the state of S&amp;E in the U.S.</a:t>
            </a:r>
            <a:endParaRPr sz="1000"/>
          </a:p>
          <a:p>
            <a:pPr indent="0" lvl="0" marL="0" rtl="0" algn="l">
              <a:lnSpc>
                <a:spcPct val="115000"/>
              </a:lnSpc>
              <a:spcBef>
                <a:spcPts val="0"/>
              </a:spcBef>
              <a:spcAft>
                <a:spcPts val="0"/>
              </a:spcAft>
              <a:buNone/>
            </a:pPr>
            <a:r>
              <a:rPr lang="en-US" sz="1000"/>
              <a:t>Required by law; delivered to the President and Congress</a:t>
            </a:r>
            <a:endParaRPr sz="1000"/>
          </a:p>
          <a:p>
            <a:pPr indent="0" lvl="0" marL="0" rtl="0" algn="l">
              <a:lnSpc>
                <a:spcPct val="115000"/>
              </a:lnSpc>
              <a:spcBef>
                <a:spcPts val="0"/>
              </a:spcBef>
              <a:spcAft>
                <a:spcPts val="0"/>
              </a:spcAft>
              <a:buNone/>
            </a:pPr>
            <a:r>
              <a:rPr lang="en-US" sz="1000"/>
              <a:t>Factual and policy neutral</a:t>
            </a:r>
            <a:endParaRPr sz="1000"/>
          </a:p>
          <a:p>
            <a:pPr indent="0" lvl="0" marL="0" rtl="0" algn="l">
              <a:lnSpc>
                <a:spcPct val="115000"/>
              </a:lnSpc>
              <a:spcBef>
                <a:spcPts val="0"/>
              </a:spcBef>
              <a:spcAft>
                <a:spcPts val="0"/>
              </a:spcAft>
              <a:buNone/>
            </a:pPr>
            <a:r>
              <a:rPr lang="en-US" sz="1000"/>
              <a:t>Drawn from a wide variety of high quality data sources</a:t>
            </a:r>
            <a:endParaRPr sz="1000"/>
          </a:p>
          <a:p>
            <a:pPr indent="0" lvl="0" marL="0" rtl="0" algn="l">
              <a:lnSpc>
                <a:spcPct val="115000"/>
              </a:lnSpc>
              <a:spcBef>
                <a:spcPts val="0"/>
              </a:spcBef>
              <a:spcAft>
                <a:spcPts val="0"/>
              </a:spcAft>
              <a:buNone/>
            </a:pPr>
            <a:r>
              <a:rPr lang="en-US" sz="1000"/>
              <a:t>Produced by NCSES on behalf of the NSB</a:t>
            </a:r>
            <a:endParaRPr sz="1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9" name="Google Shape;189;g3ac5a5630c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i.e., they are not captured in surveys nor are in economics measures such as the Gross Domestic Product (GDP).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4" name="Google Shape;204;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430306" y="497541"/>
            <a:ext cx="6992470" cy="2850777"/>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6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 name="Google Shape;14;p2"/>
          <p:cNvSpPr txBox="1"/>
          <p:nvPr>
            <p:ph idx="1" type="subTitle"/>
          </p:nvPr>
        </p:nvSpPr>
        <p:spPr>
          <a:xfrm>
            <a:off x="430306" y="3602038"/>
            <a:ext cx="6992470" cy="1655762"/>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2800"/>
              <a:buFont typeface="Arial"/>
              <a:buNone/>
              <a:defRPr b="0" i="0" sz="2400" u="none" cap="none" strike="noStrike">
                <a:solidFill>
                  <a:schemeClr val="dk2"/>
                </a:solidFill>
                <a:latin typeface="Trebuchet MS"/>
                <a:ea typeface="Trebuchet MS"/>
                <a:cs typeface="Trebuchet MS"/>
                <a:sym typeface="Trebuchet MS"/>
              </a:defRPr>
            </a:lvl1pPr>
            <a:lvl2pPr indent="0" lvl="1" marL="457200" marR="0" rtl="0" algn="ctr">
              <a:lnSpc>
                <a:spcPct val="90000"/>
              </a:lnSpc>
              <a:spcBef>
                <a:spcPts val="500"/>
              </a:spcBef>
              <a:spcAft>
                <a:spcPts val="0"/>
              </a:spcAft>
              <a:buClr>
                <a:schemeClr val="dk2"/>
              </a:buClr>
              <a:buSzPts val="2400"/>
              <a:buFont typeface="Arial"/>
              <a:buNone/>
              <a:defRPr b="0" i="0" sz="2000" u="none" cap="none" strike="noStrike">
                <a:solidFill>
                  <a:schemeClr val="dk2"/>
                </a:solidFill>
                <a:latin typeface="Trebuchet MS"/>
                <a:ea typeface="Trebuchet MS"/>
                <a:cs typeface="Trebuchet MS"/>
                <a:sym typeface="Trebuchet MS"/>
              </a:defRPr>
            </a:lvl2pPr>
            <a:lvl3pPr indent="0" lvl="2" marL="914400" marR="0" rtl="0" algn="ctr">
              <a:lnSpc>
                <a:spcPct val="90000"/>
              </a:lnSpc>
              <a:spcBef>
                <a:spcPts val="500"/>
              </a:spcBef>
              <a:spcAft>
                <a:spcPts val="0"/>
              </a:spcAft>
              <a:buClr>
                <a:schemeClr val="dk2"/>
              </a:buClr>
              <a:buSzPts val="2000"/>
              <a:buFont typeface="Arial"/>
              <a:buNone/>
              <a:defRPr b="0" i="0" sz="1800" u="none" cap="none" strike="noStrike">
                <a:solidFill>
                  <a:schemeClr val="dk2"/>
                </a:solidFill>
                <a:latin typeface="Trebuchet MS"/>
                <a:ea typeface="Trebuchet MS"/>
                <a:cs typeface="Trebuchet MS"/>
                <a:sym typeface="Trebuchet MS"/>
              </a:defRPr>
            </a:lvl3pPr>
            <a:lvl4pPr indent="0" lvl="3" marL="13716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4pPr>
            <a:lvl5pPr indent="0" lvl="4" marL="1828800" marR="0" rtl="0" algn="ctr">
              <a:lnSpc>
                <a:spcPct val="90000"/>
              </a:lnSpc>
              <a:spcBef>
                <a:spcPts val="500"/>
              </a:spcBef>
              <a:spcAft>
                <a:spcPts val="0"/>
              </a:spcAft>
              <a:buClr>
                <a:schemeClr val="dk2"/>
              </a:buClr>
              <a:buSzPts val="1800"/>
              <a:buFont typeface="Arial"/>
              <a:buNone/>
              <a:defRPr b="0" i="0" sz="1600" u="none" cap="none" strike="noStrike">
                <a:solidFill>
                  <a:schemeClr val="dk2"/>
                </a:solidFill>
                <a:latin typeface="Trebuchet MS"/>
                <a:ea typeface="Trebuchet MS"/>
                <a:cs typeface="Trebuchet MS"/>
                <a:sym typeface="Trebuchet MS"/>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bg>
      <p:bgPr>
        <a:blipFill rotWithShape="1">
          <a:blip r:embed="rId2">
            <a:alphaModFix/>
          </a:blip>
          <a:stretch>
            <a:fillRect b="0" l="0" r="0" t="0"/>
          </a:stretch>
        </a:blipFill>
      </p:bgPr>
    </p:bg>
    <p:spTree>
      <p:nvGrpSpPr>
        <p:cNvPr id="43" name="Shape 43"/>
        <p:cNvGrpSpPr/>
        <p:nvPr/>
      </p:nvGrpSpPr>
      <p:grpSpPr>
        <a:xfrm>
          <a:off x="0" y="0"/>
          <a:ext cx="0" cy="0"/>
          <a:chOff x="0" y="0"/>
          <a:chExt cx="0" cy="0"/>
        </a:xfrm>
      </p:grpSpPr>
      <p:sp>
        <p:nvSpPr>
          <p:cNvPr id="44" name="Google Shape;44;p11"/>
          <p:cNvSpPr txBox="1"/>
          <p:nvPr>
            <p:ph type="title"/>
          </p:nvPr>
        </p:nvSpPr>
        <p:spPr>
          <a:xfrm>
            <a:off x="839788" y="457200"/>
            <a:ext cx="10515600" cy="1204332"/>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Google Shape;45;p11"/>
          <p:cNvSpPr/>
          <p:nvPr>
            <p:ph idx="2" type="pic"/>
          </p:nvPr>
        </p:nvSpPr>
        <p:spPr>
          <a:xfrm>
            <a:off x="5183188" y="2057400"/>
            <a:ext cx="6172200" cy="380365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2"/>
              </a:buClr>
              <a:buSzPts val="1400"/>
              <a:buFont typeface="Arial"/>
              <a:buNone/>
              <a:defRPr b="0" i="0" sz="3200" u="none" cap="none" strike="noStrike">
                <a:solidFill>
                  <a:schemeClr val="dk2"/>
                </a:solidFill>
                <a:latin typeface="Trebuchet MS"/>
                <a:ea typeface="Trebuchet MS"/>
                <a:cs typeface="Trebuchet MS"/>
                <a:sym typeface="Trebuchet MS"/>
              </a:defRPr>
            </a:lvl1pPr>
            <a:lvl2pPr indent="0" lvl="1" marL="457200" marR="0" rtl="0" algn="l">
              <a:lnSpc>
                <a:spcPct val="90000"/>
              </a:lnSpc>
              <a:spcBef>
                <a:spcPts val="500"/>
              </a:spcBef>
              <a:spcAft>
                <a:spcPts val="0"/>
              </a:spcAft>
              <a:buClr>
                <a:schemeClr val="dk2"/>
              </a:buClr>
              <a:buSzPts val="1400"/>
              <a:buFont typeface="Arial"/>
              <a:buNone/>
              <a:defRPr b="0" i="0" sz="2800" u="none" cap="none" strike="noStrike">
                <a:solidFill>
                  <a:schemeClr val="dk2"/>
                </a:solidFill>
                <a:latin typeface="Trebuchet MS"/>
                <a:ea typeface="Trebuchet MS"/>
                <a:cs typeface="Trebuchet MS"/>
                <a:sym typeface="Trebuchet MS"/>
              </a:defRPr>
            </a:lvl2pPr>
            <a:lvl3pPr indent="0" lvl="2" marL="914400" marR="0" rtl="0" algn="l">
              <a:lnSpc>
                <a:spcPct val="90000"/>
              </a:lnSpc>
              <a:spcBef>
                <a:spcPts val="500"/>
              </a:spcBef>
              <a:spcAft>
                <a:spcPts val="0"/>
              </a:spcAft>
              <a:buClr>
                <a:schemeClr val="dk2"/>
              </a:buClr>
              <a:buSzPts val="1400"/>
              <a:buFont typeface="Arial"/>
              <a:buNone/>
              <a:defRPr b="0" i="0" sz="2400" u="none" cap="none" strike="noStrike">
                <a:solidFill>
                  <a:schemeClr val="dk2"/>
                </a:solidFill>
                <a:latin typeface="Trebuchet MS"/>
                <a:ea typeface="Trebuchet MS"/>
                <a:cs typeface="Trebuchet MS"/>
                <a:sym typeface="Trebuchet MS"/>
              </a:defRPr>
            </a:lvl3pPr>
            <a:lvl4pPr indent="0" lvl="3" marL="13716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4pPr>
            <a:lvl5pPr indent="0" lvl="4" marL="1828800" marR="0" rtl="0" algn="l">
              <a:lnSpc>
                <a:spcPct val="90000"/>
              </a:lnSpc>
              <a:spcBef>
                <a:spcPts val="500"/>
              </a:spcBef>
              <a:spcAft>
                <a:spcPts val="0"/>
              </a:spcAft>
              <a:buClr>
                <a:schemeClr val="dk2"/>
              </a:buClr>
              <a:buSzPts val="1400"/>
              <a:buFont typeface="Arial"/>
              <a:buNone/>
              <a:defRPr b="0" i="0" sz="2000" u="none" cap="none" strike="noStrike">
                <a:solidFill>
                  <a:schemeClr val="dk2"/>
                </a:solidFill>
                <a:latin typeface="Trebuchet MS"/>
                <a:ea typeface="Trebuchet MS"/>
                <a:cs typeface="Trebuchet MS"/>
                <a:sym typeface="Trebuchet MS"/>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46" name="Google Shape;46;p11"/>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7" name="Shape 47"/>
        <p:cNvGrpSpPr/>
        <p:nvPr/>
      </p:nvGrpSpPr>
      <p:grpSpPr>
        <a:xfrm>
          <a:off x="0" y="0"/>
          <a:ext cx="0" cy="0"/>
          <a:chOff x="0" y="0"/>
          <a:chExt cx="0" cy="0"/>
        </a:xfrm>
      </p:grpSpPr>
      <p:sp>
        <p:nvSpPr>
          <p:cNvPr id="48" name="Google Shape;48;p12"/>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pic>
        <p:nvPicPr>
          <p:cNvPr descr="Screen Shot 2015-12-08 at 7.04.00 PM.png" id="49" name="Google Shape;49;p12"/>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415611" y="992767"/>
            <a:ext cx="11360700" cy="2736900"/>
          </a:xfrm>
          <a:prstGeom prst="rect">
            <a:avLst/>
          </a:prstGeom>
        </p:spPr>
        <p:txBody>
          <a:bodyPr anchorCtr="0" anchor="b" bIns="121900" lIns="121900" spcFirstLastPara="1" rIns="121900" wrap="square" tIns="121900"/>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56" name="Google Shape;56;p14"/>
          <p:cNvSpPr txBox="1"/>
          <p:nvPr>
            <p:ph idx="1" type="subTitle"/>
          </p:nvPr>
        </p:nvSpPr>
        <p:spPr>
          <a:xfrm>
            <a:off x="415600" y="3778833"/>
            <a:ext cx="11360700" cy="1056900"/>
          </a:xfrm>
          <a:prstGeom prst="rect">
            <a:avLst/>
          </a:prstGeom>
        </p:spPr>
        <p:txBody>
          <a:bodyPr anchorCtr="0" anchor="t" bIns="121900" lIns="121900" spcFirstLastPara="1" rIns="121900" wrap="square" tIns="121900"/>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57" name="Google Shape;57;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415600" y="2867800"/>
            <a:ext cx="11360700" cy="1122300"/>
          </a:xfrm>
          <a:prstGeom prst="rect">
            <a:avLst/>
          </a:prstGeom>
        </p:spPr>
        <p:txBody>
          <a:bodyPr anchorCtr="0" anchor="ctr" bIns="121900" lIns="121900" spcFirstLastPara="1" rIns="121900" wrap="square" tIns="121900"/>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3" name="Google Shape;63;p16"/>
          <p:cNvSpPr txBox="1"/>
          <p:nvPr>
            <p:ph idx="1" type="body"/>
          </p:nvPr>
        </p:nvSpPr>
        <p:spPr>
          <a:xfrm>
            <a:off x="415600" y="1536633"/>
            <a:ext cx="11360700" cy="4555200"/>
          </a:xfrm>
          <a:prstGeom prst="rect">
            <a:avLst/>
          </a:prstGeom>
        </p:spPr>
        <p:txBody>
          <a:bodyPr anchorCtr="0" anchor="t" bIns="121900" lIns="121900" spcFirstLastPara="1" rIns="121900" wrap="square" tIns="121900"/>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64" name="Google Shape;64;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7" name="Google Shape;67;p17"/>
          <p:cNvSpPr txBox="1"/>
          <p:nvPr>
            <p:ph idx="1" type="body"/>
          </p:nvPr>
        </p:nvSpPr>
        <p:spPr>
          <a:xfrm>
            <a:off x="415600" y="1536633"/>
            <a:ext cx="5333100" cy="4555200"/>
          </a:xfrm>
          <a:prstGeom prst="rect">
            <a:avLst/>
          </a:prstGeom>
        </p:spPr>
        <p:txBody>
          <a:bodyPr anchorCtr="0" anchor="t" bIns="121900" lIns="121900" spcFirstLastPara="1" rIns="121900" wrap="square" tIns="121900"/>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8" name="Google Shape;68;p17"/>
          <p:cNvSpPr txBox="1"/>
          <p:nvPr>
            <p:ph idx="2" type="body"/>
          </p:nvPr>
        </p:nvSpPr>
        <p:spPr>
          <a:xfrm>
            <a:off x="6443200" y="1536633"/>
            <a:ext cx="5333100" cy="4555200"/>
          </a:xfrm>
          <a:prstGeom prst="rect">
            <a:avLst/>
          </a:prstGeom>
        </p:spPr>
        <p:txBody>
          <a:bodyPr anchorCtr="0" anchor="t" bIns="121900" lIns="121900" spcFirstLastPara="1" rIns="121900" wrap="square" tIns="121900"/>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9" name="Google Shape;69;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415600" y="593367"/>
            <a:ext cx="11360700" cy="763500"/>
          </a:xfrm>
          <a:prstGeom prst="rect">
            <a:avLst/>
          </a:prstGeom>
        </p:spPr>
        <p:txBody>
          <a:bodyPr anchorCtr="0" anchor="t" bIns="121900" lIns="121900" spcFirstLastPara="1" rIns="121900" wrap="square" tIns="12190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2" name="Google Shape;72;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415600" y="740800"/>
            <a:ext cx="3744000" cy="1007700"/>
          </a:xfrm>
          <a:prstGeom prst="rect">
            <a:avLst/>
          </a:prstGeom>
        </p:spPr>
        <p:txBody>
          <a:bodyPr anchorCtr="0" anchor="b" bIns="121900" lIns="121900" spcFirstLastPara="1" rIns="121900" wrap="square" tIns="121900"/>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75" name="Google Shape;75;p19"/>
          <p:cNvSpPr txBox="1"/>
          <p:nvPr>
            <p:ph idx="1" type="body"/>
          </p:nvPr>
        </p:nvSpPr>
        <p:spPr>
          <a:xfrm>
            <a:off x="415600" y="1852800"/>
            <a:ext cx="3744000" cy="4239300"/>
          </a:xfrm>
          <a:prstGeom prst="rect">
            <a:avLst/>
          </a:prstGeom>
        </p:spPr>
        <p:txBody>
          <a:bodyPr anchorCtr="0" anchor="t" bIns="121900" lIns="121900" spcFirstLastPara="1" rIns="121900" wrap="square" tIns="121900"/>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6" name="Google Shape;76;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653667" y="600200"/>
            <a:ext cx="8490300" cy="5454300"/>
          </a:xfrm>
          <a:prstGeom prst="rect">
            <a:avLst/>
          </a:prstGeom>
        </p:spPr>
        <p:txBody>
          <a:bodyPr anchorCtr="0" anchor="ctr" bIns="121900" lIns="121900" spcFirstLastPara="1" rIns="121900" wrap="square" tIns="121900"/>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79" name="Google Shape;79;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354000" y="1644233"/>
            <a:ext cx="5393700" cy="1976400"/>
          </a:xfrm>
          <a:prstGeom prst="rect">
            <a:avLst/>
          </a:prstGeom>
        </p:spPr>
        <p:txBody>
          <a:bodyPr anchorCtr="0" anchor="b" bIns="121900" lIns="121900" spcFirstLastPara="1" rIns="121900" wrap="square" tIns="121900"/>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83" name="Google Shape;83;p21"/>
          <p:cNvSpPr txBox="1"/>
          <p:nvPr>
            <p:ph idx="1" type="subTitle"/>
          </p:nvPr>
        </p:nvSpPr>
        <p:spPr>
          <a:xfrm>
            <a:off x="354000" y="3737433"/>
            <a:ext cx="5393700" cy="1646700"/>
          </a:xfrm>
          <a:prstGeom prst="rect">
            <a:avLst/>
          </a:prstGeom>
        </p:spPr>
        <p:txBody>
          <a:bodyPr anchorCtr="0" anchor="t" bIns="121900" lIns="121900" spcFirstLastPara="1" rIns="121900" wrap="square" tIns="121900"/>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21"/>
          <p:cNvSpPr txBox="1"/>
          <p:nvPr>
            <p:ph idx="2" type="body"/>
          </p:nvPr>
        </p:nvSpPr>
        <p:spPr>
          <a:xfrm>
            <a:off x="6586000" y="965433"/>
            <a:ext cx="5115900" cy="4926900"/>
          </a:xfrm>
          <a:prstGeom prst="rect">
            <a:avLst/>
          </a:prstGeom>
        </p:spPr>
        <p:txBody>
          <a:bodyPr anchorCtr="0" anchor="ctr" bIns="121900" lIns="121900" spcFirstLastPara="1" rIns="121900" wrap="square" tIns="121900"/>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85" name="Google Shape;85;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rotWithShape="1">
          <a:blip r:embed="rId2">
            <a:alphaModFix/>
          </a:blip>
          <a:stretch>
            <a:fillRect b="0" l="0" r="0" t="0"/>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43754" y="1"/>
            <a:ext cx="11322422" cy="1021976"/>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Google Shape;17;p3"/>
          <p:cNvSpPr txBox="1"/>
          <p:nvPr>
            <p:ph idx="1" type="body"/>
          </p:nvPr>
        </p:nvSpPr>
        <p:spPr>
          <a:xfrm>
            <a:off x="838200" y="1210235"/>
            <a:ext cx="10515600" cy="459889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415600" y="5640767"/>
            <a:ext cx="7998300" cy="806700"/>
          </a:xfrm>
          <a:prstGeom prst="rect">
            <a:avLst/>
          </a:prstGeom>
        </p:spPr>
        <p:txBody>
          <a:bodyPr anchorCtr="0" anchor="ctr" bIns="121900" lIns="121900" spcFirstLastPara="1" rIns="121900" wrap="square" tIns="121900"/>
          <a:lstStyle>
            <a:lvl1pPr indent="-228600" lvl="0" marL="457200" rtl="0">
              <a:lnSpc>
                <a:spcPct val="100000"/>
              </a:lnSpc>
              <a:spcBef>
                <a:spcPts val="0"/>
              </a:spcBef>
              <a:spcAft>
                <a:spcPts val="0"/>
              </a:spcAft>
              <a:buSzPts val="2400"/>
              <a:buNone/>
              <a:defRPr/>
            </a:lvl1pPr>
          </a:lstStyle>
          <a:p/>
        </p:txBody>
      </p:sp>
      <p:sp>
        <p:nvSpPr>
          <p:cNvPr id="88" name="Google Shape;88;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91" name="Google Shape;91;p23"/>
          <p:cNvSpPr txBox="1"/>
          <p:nvPr>
            <p:ph idx="1" type="body"/>
          </p:nvPr>
        </p:nvSpPr>
        <p:spPr>
          <a:xfrm>
            <a:off x="415600" y="4202967"/>
            <a:ext cx="11360700" cy="1734300"/>
          </a:xfrm>
          <a:prstGeom prst="rect">
            <a:avLst/>
          </a:prstGeom>
        </p:spPr>
        <p:txBody>
          <a:bodyPr anchorCtr="0" anchor="t" bIns="121900" lIns="121900" spcFirstLastPara="1" rIns="121900" wrap="square" tIns="121900"/>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92" name="Google Shape;92;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type="titleOnly">
  <p:cSld name="TITLE_ONLY">
    <p:spTree>
      <p:nvGrpSpPr>
        <p:cNvPr id="99" name="Shape 99"/>
        <p:cNvGrpSpPr/>
        <p:nvPr/>
      </p:nvGrpSpPr>
      <p:grpSpPr>
        <a:xfrm>
          <a:off x="0" y="0"/>
          <a:ext cx="0" cy="0"/>
          <a:chOff x="0" y="0"/>
          <a:chExt cx="0" cy="0"/>
        </a:xfrm>
      </p:grpSpPr>
      <p:sp>
        <p:nvSpPr>
          <p:cNvPr id="100" name="Google Shape;100;p26"/>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pic>
        <p:nvPicPr>
          <p:cNvPr descr="Screen Shot 2015-12-08 at 7.04.00 PM.png" id="101" name="Google Shape;101;p26"/>
          <p:cNvPicPr preferRelativeResize="0"/>
          <p:nvPr/>
        </p:nvPicPr>
        <p:blipFill rotWithShape="1">
          <a:blip r:embed="rId2">
            <a:alphaModFix/>
          </a:blip>
          <a:srcRect b="0" l="0" r="0" t="0"/>
          <a:stretch/>
        </p:blipFill>
        <p:spPr>
          <a:xfrm>
            <a:off x="1043987" y="6351902"/>
            <a:ext cx="4945311" cy="47586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02" name="Shape 102"/>
        <p:cNvGrpSpPr/>
        <p:nvPr/>
      </p:nvGrpSpPr>
      <p:grpSpPr>
        <a:xfrm>
          <a:off x="0" y="0"/>
          <a:ext cx="0" cy="0"/>
          <a:chOff x="0" y="0"/>
          <a:chExt cx="0" cy="0"/>
        </a:xfrm>
      </p:grpSpPr>
      <p:sp>
        <p:nvSpPr>
          <p:cNvPr id="103" name="Google Shape;103;p27"/>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pic>
        <p:nvPicPr>
          <p:cNvPr descr="Screen Shot 2015-12-08 at 7.04.00 PM.png" id="104" name="Google Shape;104;p27"/>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8"/>
          <p:cNvSpPr txBox="1"/>
          <p:nvPr>
            <p:ph type="ctrTitle"/>
          </p:nvPr>
        </p:nvSpPr>
        <p:spPr>
          <a:xfrm>
            <a:off x="914400" y="2130443"/>
            <a:ext cx="10363200" cy="1470025"/>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Gill Sans"/>
              <a:buNone/>
              <a:defRPr b="1" i="0" sz="4300" u="none" cap="none" strike="noStrike">
                <a:solidFill>
                  <a:srgbClr val="233E50"/>
                </a:solidFill>
                <a:latin typeface="Gill Sans"/>
                <a:ea typeface="Gill Sans"/>
                <a:cs typeface="Gill Sans"/>
                <a:sym typeface="Gill Sans"/>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07" name="Google Shape;107;p28"/>
          <p:cNvSpPr txBox="1"/>
          <p:nvPr>
            <p:ph idx="1" type="subTitle"/>
          </p:nvPr>
        </p:nvSpPr>
        <p:spPr>
          <a:xfrm>
            <a:off x="1828800" y="3886200"/>
            <a:ext cx="8534400" cy="1752600"/>
          </a:xfrm>
          <a:prstGeom prst="rect">
            <a:avLst/>
          </a:prstGeom>
          <a:noFill/>
          <a:ln>
            <a:noFill/>
          </a:ln>
        </p:spPr>
        <p:txBody>
          <a:bodyPr anchorCtr="0" anchor="t" bIns="60925" lIns="121900" spcFirstLastPara="1" rIns="121900" wrap="square" tIns="60925"/>
          <a:lstStyle>
            <a:lvl1pPr lvl="0" marR="0" rtl="0" algn="ctr">
              <a:spcBef>
                <a:spcPts val="700"/>
              </a:spcBef>
              <a:spcAft>
                <a:spcPts val="0"/>
              </a:spcAft>
              <a:buClr>
                <a:srgbClr val="888888"/>
              </a:buClr>
              <a:buSzPts val="3700"/>
              <a:buFont typeface="Arial"/>
              <a:buNone/>
              <a:defRPr b="0" i="0" sz="3700" u="none" cap="none" strike="noStrike">
                <a:solidFill>
                  <a:srgbClr val="888888"/>
                </a:solidFill>
                <a:latin typeface="Gill Sans"/>
                <a:ea typeface="Gill Sans"/>
                <a:cs typeface="Gill Sans"/>
                <a:sym typeface="Gill Sans"/>
              </a:defRPr>
            </a:lvl1pPr>
            <a:lvl2pPr lvl="1" marR="0" rtl="0" algn="ctr">
              <a:spcBef>
                <a:spcPts val="600"/>
              </a:spcBef>
              <a:spcAft>
                <a:spcPts val="0"/>
              </a:spcAft>
              <a:buClr>
                <a:srgbClr val="888888"/>
              </a:buClr>
              <a:buSzPts val="3200"/>
              <a:buFont typeface="Arial"/>
              <a:buNone/>
              <a:defRPr b="0" i="0" sz="3200" u="none" cap="none" strike="noStrike">
                <a:solidFill>
                  <a:srgbClr val="888888"/>
                </a:solidFill>
                <a:latin typeface="Helvetica Neue Light"/>
                <a:ea typeface="Helvetica Neue Light"/>
                <a:cs typeface="Helvetica Neue Light"/>
                <a:sym typeface="Helvetica Neue Light"/>
              </a:defRPr>
            </a:lvl2pPr>
            <a:lvl3pPr lvl="2"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3pPr>
            <a:lvl4pPr lvl="3"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4pPr>
            <a:lvl5pPr lvl="4" marR="0" rtl="0" algn="ctr">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5pPr>
            <a:lvl6pPr lvl="5"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rtl="0" algn="ctr">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8" name="Shape 108"/>
        <p:cNvGrpSpPr/>
        <p:nvPr/>
      </p:nvGrpSpPr>
      <p:grpSpPr>
        <a:xfrm>
          <a:off x="0" y="0"/>
          <a:ext cx="0" cy="0"/>
          <a:chOff x="0" y="0"/>
          <a:chExt cx="0" cy="0"/>
        </a:xfrm>
      </p:grpSpPr>
      <p:sp>
        <p:nvSpPr>
          <p:cNvPr id="109" name="Google Shape;109;p29"/>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10" name="Google Shape;110;p29"/>
          <p:cNvSpPr txBox="1"/>
          <p:nvPr>
            <p:ph idx="1" type="body"/>
          </p:nvPr>
        </p:nvSpPr>
        <p:spPr>
          <a:xfrm>
            <a:off x="609600" y="990600"/>
            <a:ext cx="10972800" cy="4525963"/>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Trebuchet MS"/>
                <a:ea typeface="Trebuchet MS"/>
                <a:cs typeface="Trebuchet MS"/>
                <a:sym typeface="Trebuchet MS"/>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Trebuchet MS"/>
                <a:ea typeface="Trebuchet MS"/>
                <a:cs typeface="Trebuchet MS"/>
                <a:sym typeface="Trebuchet MS"/>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Trebuchet MS"/>
                <a:ea typeface="Trebuchet MS"/>
                <a:cs typeface="Trebuchet MS"/>
                <a:sym typeface="Trebuchet MS"/>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Trebuchet MS"/>
                <a:ea typeface="Trebuchet MS"/>
                <a:cs typeface="Trebuchet MS"/>
                <a:sym typeface="Trebuchet MS"/>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Trebuchet MS"/>
                <a:ea typeface="Trebuchet MS"/>
                <a:cs typeface="Trebuchet MS"/>
                <a:sym typeface="Trebuchet MS"/>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descr="Screen Shot 2015-12-08 at 7.04.00 PM.png" id="111" name="Google Shape;111;p29"/>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2" name="Shape 112"/>
        <p:cNvGrpSpPr/>
        <p:nvPr/>
      </p:nvGrpSpPr>
      <p:grpSpPr>
        <a:xfrm>
          <a:off x="0" y="0"/>
          <a:ext cx="0" cy="0"/>
          <a:chOff x="0" y="0"/>
          <a:chExt cx="0" cy="0"/>
        </a:xfrm>
      </p:grpSpPr>
      <p:sp>
        <p:nvSpPr>
          <p:cNvPr id="113" name="Google Shape;113;p30"/>
          <p:cNvSpPr txBox="1"/>
          <p:nvPr>
            <p:ph type="title"/>
          </p:nvPr>
        </p:nvSpPr>
        <p:spPr>
          <a:xfrm>
            <a:off x="963084" y="4406902"/>
            <a:ext cx="10363200" cy="1362075"/>
          </a:xfrm>
          <a:prstGeom prst="rect">
            <a:avLst/>
          </a:prstGeom>
          <a:noFill/>
          <a:ln>
            <a:noFill/>
          </a:ln>
        </p:spPr>
        <p:txBody>
          <a:bodyPr anchorCtr="0" anchor="t" bIns="60925" lIns="121900" spcFirstLastPara="1" rIns="121900" wrap="square" tIns="60925"/>
          <a:lstStyle>
            <a:lvl1pPr lvl="0" marR="0" rtl="0" algn="l">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14" name="Google Shape;114;p30"/>
          <p:cNvSpPr txBox="1"/>
          <p:nvPr>
            <p:ph idx="1" type="body"/>
          </p:nvPr>
        </p:nvSpPr>
        <p:spPr>
          <a:xfrm>
            <a:off x="963084" y="2906713"/>
            <a:ext cx="10363200" cy="1500187"/>
          </a:xfrm>
          <a:prstGeom prst="rect">
            <a:avLst/>
          </a:prstGeom>
          <a:noFill/>
          <a:ln>
            <a:noFill/>
          </a:ln>
        </p:spPr>
        <p:txBody>
          <a:bodyPr anchorCtr="0" anchor="b" bIns="60925" lIns="121900" spcFirstLastPara="1" rIns="121900" wrap="square" tIns="60925"/>
          <a:lstStyle>
            <a:lvl1pPr indent="-228600" lvl="0" marL="457200" marR="0" rtl="0" algn="l">
              <a:spcBef>
                <a:spcPts val="500"/>
              </a:spcBef>
              <a:spcAft>
                <a:spcPts val="0"/>
              </a:spcAft>
              <a:buClr>
                <a:srgbClr val="888888"/>
              </a:buClr>
              <a:buSzPts val="2700"/>
              <a:buFont typeface="Arial"/>
              <a:buNone/>
              <a:defRPr b="0" i="0" sz="2700" u="none" cap="none" strike="noStrike">
                <a:solidFill>
                  <a:srgbClr val="888888"/>
                </a:solidFill>
                <a:latin typeface="Helvetica Neue Light"/>
                <a:ea typeface="Helvetica Neue Light"/>
                <a:cs typeface="Helvetica Neue Light"/>
                <a:sym typeface="Helvetica Neue Light"/>
              </a:defRPr>
            </a:lvl1pPr>
            <a:lvl2pPr indent="-228600" lvl="1" marL="914400" marR="0" rtl="0" algn="l">
              <a:spcBef>
                <a:spcPts val="500"/>
              </a:spcBef>
              <a:spcAft>
                <a:spcPts val="0"/>
              </a:spcAft>
              <a:buClr>
                <a:srgbClr val="888888"/>
              </a:buClr>
              <a:buSzPts val="2400"/>
              <a:buFont typeface="Arial"/>
              <a:buNone/>
              <a:defRPr b="0" i="0" sz="2400" u="none" cap="none" strike="noStrike">
                <a:solidFill>
                  <a:srgbClr val="888888"/>
                </a:solidFill>
                <a:latin typeface="Helvetica Neue Light"/>
                <a:ea typeface="Helvetica Neue Light"/>
                <a:cs typeface="Helvetica Neue Light"/>
                <a:sym typeface="Helvetica Neue Light"/>
              </a:defRPr>
            </a:lvl2pPr>
            <a:lvl3pPr indent="-228600" lvl="2" marL="1371600" marR="0" rtl="0" algn="l">
              <a:spcBef>
                <a:spcPts val="400"/>
              </a:spcBef>
              <a:spcAft>
                <a:spcPts val="0"/>
              </a:spcAft>
              <a:buClr>
                <a:srgbClr val="888888"/>
              </a:buClr>
              <a:buSzPts val="2100"/>
              <a:buFont typeface="Arial"/>
              <a:buNone/>
              <a:defRPr b="0" i="0" sz="2100" u="none" cap="none" strike="noStrike">
                <a:solidFill>
                  <a:srgbClr val="888888"/>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rgbClr val="888888"/>
              </a:buClr>
              <a:buSzPts val="1900"/>
              <a:buFont typeface="Arial"/>
              <a:buNone/>
              <a:defRPr b="0" i="0" sz="1900" u="none" cap="none" strike="noStrike">
                <a:solidFill>
                  <a:srgbClr val="888888"/>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6pPr>
            <a:lvl7pPr indent="-228600" lvl="6" marL="32004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7pPr>
            <a:lvl8pPr indent="-228600" lvl="7" marL="36576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8pPr>
            <a:lvl9pPr indent="-228600" lvl="8" marL="41148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9pPr>
          </a:lstStyle>
          <a:p/>
        </p:txBody>
      </p:sp>
      <p:pic>
        <p:nvPicPr>
          <p:cNvPr descr="Screen Shot 2015-12-08 at 7.04.00 PM.png" id="115" name="Google Shape;115;p30"/>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6" name="Shape 116"/>
        <p:cNvGrpSpPr/>
        <p:nvPr/>
      </p:nvGrpSpPr>
      <p:grpSpPr>
        <a:xfrm>
          <a:off x="0" y="0"/>
          <a:ext cx="0" cy="0"/>
          <a:chOff x="0" y="0"/>
          <a:chExt cx="0" cy="0"/>
        </a:xfrm>
      </p:grpSpPr>
      <p:sp>
        <p:nvSpPr>
          <p:cNvPr id="117" name="Google Shape;117;p31"/>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18" name="Google Shape;118;p31"/>
          <p:cNvSpPr txBox="1"/>
          <p:nvPr>
            <p:ph idx="1" type="body"/>
          </p:nvPr>
        </p:nvSpPr>
        <p:spPr>
          <a:xfrm>
            <a:off x="609600" y="1138237"/>
            <a:ext cx="5384800" cy="4525963"/>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19" name="Google Shape;119;p31"/>
          <p:cNvSpPr txBox="1"/>
          <p:nvPr>
            <p:ph idx="2" type="body"/>
          </p:nvPr>
        </p:nvSpPr>
        <p:spPr>
          <a:xfrm>
            <a:off x="6197600" y="1138237"/>
            <a:ext cx="5384800" cy="4525963"/>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Helvetica Neue Light"/>
                <a:ea typeface="Helvetica Neue Light"/>
                <a:cs typeface="Helvetica Neue Light"/>
                <a:sym typeface="Helvetica Neue Light"/>
              </a:defRPr>
            </a:lvl5pPr>
            <a:lvl6pPr indent="-381000" lvl="5" marL="27432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descr="Screen Shot 2015-12-08 at 7.04.00 PM.png" id="120" name="Google Shape;120;p31"/>
          <p:cNvPicPr preferRelativeResize="0"/>
          <p:nvPr/>
        </p:nvPicPr>
        <p:blipFill rotWithShape="1">
          <a:blip r:embed="rId2">
            <a:alphaModFix/>
          </a:blip>
          <a:srcRect b="0" l="0" r="0" t="0"/>
          <a:stretch/>
        </p:blipFill>
        <p:spPr>
          <a:xfrm>
            <a:off x="1043987" y="6351624"/>
            <a:ext cx="4945311" cy="47586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1" name="Shape 121"/>
        <p:cNvGrpSpPr/>
        <p:nvPr/>
      </p:nvGrpSpPr>
      <p:grpSpPr>
        <a:xfrm>
          <a:off x="0" y="0"/>
          <a:ext cx="0" cy="0"/>
          <a:chOff x="0" y="0"/>
          <a:chExt cx="0" cy="0"/>
        </a:xfrm>
      </p:grpSpPr>
      <p:sp>
        <p:nvSpPr>
          <p:cNvPr id="122" name="Google Shape;122;p32"/>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Gill Sans"/>
              <a:buNone/>
              <a:defRPr b="1" i="0" sz="4300" u="none" cap="none" strike="noStrike">
                <a:solidFill>
                  <a:srgbClr val="233E50"/>
                </a:solidFill>
                <a:latin typeface="Gill Sans"/>
                <a:ea typeface="Gill Sans"/>
                <a:cs typeface="Gill Sans"/>
                <a:sym typeface="Gill Sans"/>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23" name="Google Shape;123;p32"/>
          <p:cNvSpPr txBox="1"/>
          <p:nvPr>
            <p:ph idx="1" type="body"/>
          </p:nvPr>
        </p:nvSpPr>
        <p:spPr>
          <a:xfrm>
            <a:off x="609600" y="1377953"/>
            <a:ext cx="5386917" cy="639763"/>
          </a:xfrm>
          <a:prstGeom prst="rect">
            <a:avLst/>
          </a:prstGeom>
          <a:noFill/>
          <a:ln>
            <a:noFill/>
          </a:ln>
        </p:spPr>
        <p:txBody>
          <a:bodyPr anchorCtr="0" anchor="b" bIns="60925" lIns="121900" spcFirstLastPara="1" rIns="121900" wrap="square" tIns="60925"/>
          <a:lstStyle>
            <a:lvl1pPr indent="-228600" lvl="0" marL="457200" marR="0" rtl="0" algn="l">
              <a:spcBef>
                <a:spcPts val="7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spcBef>
                <a:spcPts val="500"/>
              </a:spcBef>
              <a:spcAft>
                <a:spcPts val="0"/>
              </a:spcAft>
              <a:buClr>
                <a:schemeClr val="dk1"/>
              </a:buClr>
              <a:buSzPts val="2700"/>
              <a:buFont typeface="Arial"/>
              <a:buNone/>
              <a:defRPr b="1" i="0" sz="2700"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50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124" name="Google Shape;124;p32"/>
          <p:cNvSpPr txBox="1"/>
          <p:nvPr>
            <p:ph idx="2" type="body"/>
          </p:nvPr>
        </p:nvSpPr>
        <p:spPr>
          <a:xfrm>
            <a:off x="609600" y="2017712"/>
            <a:ext cx="5386917" cy="3951288"/>
          </a:xfrm>
          <a:prstGeom prst="rect">
            <a:avLst/>
          </a:prstGeom>
          <a:noFill/>
          <a:ln>
            <a:noFill/>
          </a:ln>
        </p:spPr>
        <p:txBody>
          <a:bodyPr anchorCtr="0" anchor="t" bIns="60925" lIns="121900" spcFirstLastPara="1" rIns="121900" wrap="square" tIns="60925"/>
          <a:lstStyle>
            <a:lvl1pPr indent="-431800" lvl="0" marL="457200" marR="0" rtl="0" algn="l">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125" name="Google Shape;125;p32"/>
          <p:cNvSpPr txBox="1"/>
          <p:nvPr>
            <p:ph idx="3" type="body"/>
          </p:nvPr>
        </p:nvSpPr>
        <p:spPr>
          <a:xfrm>
            <a:off x="6193377" y="1377953"/>
            <a:ext cx="5389033" cy="639763"/>
          </a:xfrm>
          <a:prstGeom prst="rect">
            <a:avLst/>
          </a:prstGeom>
          <a:noFill/>
          <a:ln>
            <a:noFill/>
          </a:ln>
        </p:spPr>
        <p:txBody>
          <a:bodyPr anchorCtr="0" anchor="b" bIns="60925" lIns="121900" spcFirstLastPara="1" rIns="121900" wrap="square" tIns="60925"/>
          <a:lstStyle>
            <a:lvl1pPr indent="-228600" lvl="0" marL="457200" marR="0" rtl="0" algn="l">
              <a:spcBef>
                <a:spcPts val="700"/>
              </a:spcBef>
              <a:spcAft>
                <a:spcPts val="0"/>
              </a:spcAft>
              <a:buClr>
                <a:schemeClr val="dk1"/>
              </a:buClr>
              <a:buSzPts val="3700"/>
              <a:buFont typeface="Arial"/>
              <a:buNone/>
              <a:defRPr b="1" i="0" sz="3700" u="none" cap="none" strike="noStrike">
                <a:solidFill>
                  <a:schemeClr val="dk1"/>
                </a:solidFill>
                <a:latin typeface="Gill Sans"/>
                <a:ea typeface="Gill Sans"/>
                <a:cs typeface="Gill Sans"/>
                <a:sym typeface="Gill Sans"/>
              </a:defRPr>
            </a:lvl1pPr>
            <a:lvl2pPr indent="-228600" lvl="1" marL="914400" marR="0" rtl="0" algn="l">
              <a:spcBef>
                <a:spcPts val="500"/>
              </a:spcBef>
              <a:spcAft>
                <a:spcPts val="0"/>
              </a:spcAft>
              <a:buClr>
                <a:schemeClr val="dk1"/>
              </a:buClr>
              <a:buSzPts val="2700"/>
              <a:buFont typeface="Arial"/>
              <a:buNone/>
              <a:defRPr b="1" i="0" sz="2700"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500"/>
              </a:spcBef>
              <a:spcAft>
                <a:spcPts val="0"/>
              </a:spcAft>
              <a:buClr>
                <a:schemeClr val="dk1"/>
              </a:buClr>
              <a:buSzPts val="2400"/>
              <a:buFont typeface="Arial"/>
              <a:buNone/>
              <a:defRPr b="1" i="0" sz="24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400"/>
              </a:spcBef>
              <a:spcAft>
                <a:spcPts val="0"/>
              </a:spcAft>
              <a:buClr>
                <a:schemeClr val="dk1"/>
              </a:buClr>
              <a:buSzPts val="2100"/>
              <a:buFont typeface="Arial"/>
              <a:buNone/>
              <a:defRPr b="1" i="0" sz="2100"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rtl="0" algn="l">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126" name="Google Shape;126;p32"/>
          <p:cNvSpPr txBox="1"/>
          <p:nvPr>
            <p:ph idx="4" type="body"/>
          </p:nvPr>
        </p:nvSpPr>
        <p:spPr>
          <a:xfrm>
            <a:off x="6193377" y="2017712"/>
            <a:ext cx="5389033" cy="3951288"/>
          </a:xfrm>
          <a:prstGeom prst="rect">
            <a:avLst/>
          </a:prstGeom>
          <a:noFill/>
          <a:ln>
            <a:noFill/>
          </a:ln>
        </p:spPr>
        <p:txBody>
          <a:bodyPr anchorCtr="0" anchor="t" bIns="60925" lIns="121900" spcFirstLastPara="1" rIns="121900" wrap="square" tIns="60925"/>
          <a:lstStyle>
            <a:lvl1pPr indent="-431800" lvl="0" marL="457200" marR="0" rtl="0" algn="l">
              <a:spcBef>
                <a:spcPts val="600"/>
              </a:spcBef>
              <a:spcAft>
                <a:spcPts val="0"/>
              </a:spcAft>
              <a:buClr>
                <a:schemeClr val="dk1"/>
              </a:buClr>
              <a:buSzPts val="3200"/>
              <a:buFont typeface="Arial"/>
              <a:buChar char="•"/>
              <a:defRPr b="0" i="0" sz="3200" u="none" cap="none" strike="noStrike">
                <a:solidFill>
                  <a:schemeClr val="dk1"/>
                </a:solidFill>
                <a:latin typeface="Gill Sans"/>
                <a:ea typeface="Gill Sans"/>
                <a:cs typeface="Gill Sans"/>
                <a:sym typeface="Gill Sans"/>
              </a:defRPr>
            </a:lvl1pPr>
            <a:lvl2pPr indent="-400050" lvl="1" marL="914400" marR="0" rtl="0" algn="l">
              <a:spcBef>
                <a:spcPts val="5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3pPr>
            <a:lvl4pPr indent="-361950" lvl="3" marL="18288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4pPr>
            <a:lvl5pPr indent="-361950" lvl="4" marL="2286000" marR="0" rtl="0" algn="l">
              <a:spcBef>
                <a:spcPts val="400"/>
              </a:spcBef>
              <a:spcAft>
                <a:spcPts val="0"/>
              </a:spcAft>
              <a:buClr>
                <a:schemeClr val="dk1"/>
              </a:buClr>
              <a:buSzPts val="2100"/>
              <a:buFont typeface="Arial"/>
              <a:buChar char="»"/>
              <a:defRPr b="0" i="0" sz="2100" u="none" cap="none" strike="noStrike">
                <a:solidFill>
                  <a:schemeClr val="dk1"/>
                </a:solidFill>
                <a:latin typeface="Gill Sans"/>
                <a:ea typeface="Gill Sans"/>
                <a:cs typeface="Gill Sans"/>
                <a:sym typeface="Gill Sans"/>
              </a:defRPr>
            </a:lvl5pPr>
            <a:lvl6pPr indent="-361950" lvl="5" marL="27432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8" name="Shape 18"/>
        <p:cNvGrpSpPr/>
        <p:nvPr/>
      </p:nvGrpSpPr>
      <p:grpSpPr>
        <a:xfrm>
          <a:off x="0" y="0"/>
          <a:ext cx="0" cy="0"/>
          <a:chOff x="0" y="0"/>
          <a:chExt cx="0" cy="0"/>
        </a:xfrm>
      </p:grpSpPr>
      <p:pic>
        <p:nvPicPr>
          <p:cNvPr descr="Biocomplexity-PP-SectionTitle10-SDAL-BKGD-Light_2015-11.jpg" id="19" name="Google Shape;19;p4"/>
          <p:cNvPicPr preferRelativeResize="0"/>
          <p:nvPr/>
        </p:nvPicPr>
        <p:blipFill rotWithShape="1">
          <a:blip r:embed="rId2">
            <a:alphaModFix/>
          </a:blip>
          <a:srcRect b="0" l="0" r="0" t="0"/>
          <a:stretch/>
        </p:blipFill>
        <p:spPr>
          <a:xfrm>
            <a:off x="1" y="0"/>
            <a:ext cx="12159575" cy="6858000"/>
          </a:xfrm>
          <a:prstGeom prst="rect">
            <a:avLst/>
          </a:prstGeom>
          <a:noFill/>
          <a:ln>
            <a:noFill/>
          </a:ln>
        </p:spPr>
      </p:pic>
      <p:sp>
        <p:nvSpPr>
          <p:cNvPr id="20" name="Google Shape;20;p4"/>
          <p:cNvSpPr txBox="1"/>
          <p:nvPr>
            <p:ph type="title"/>
          </p:nvPr>
        </p:nvSpPr>
        <p:spPr>
          <a:xfrm>
            <a:off x="609600" y="274639"/>
            <a:ext cx="10972800" cy="114300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Helvetica Neue"/>
              <a:buNone/>
              <a:defRPr b="0" i="0" sz="5400" u="none" cap="none" strike="noStrike">
                <a:solidFill>
                  <a:schemeClr val="dk2"/>
                </a:solidFill>
                <a:latin typeface="Helvetica Neue"/>
                <a:ea typeface="Helvetica Neue"/>
                <a:cs typeface="Helvetica Neue"/>
                <a:sym typeface="Helvetica Neue"/>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7" name="Shape 127"/>
        <p:cNvGrpSpPr/>
        <p:nvPr/>
      </p:nvGrpSpPr>
      <p:grpSpPr>
        <a:xfrm>
          <a:off x="0" y="0"/>
          <a:ext cx="0" cy="0"/>
          <a:chOff x="0" y="0"/>
          <a:chExt cx="0" cy="0"/>
        </a:xfrm>
      </p:grpSpPr>
      <p:pic>
        <p:nvPicPr>
          <p:cNvPr descr="Screen Shot 2015-12-08 at 7.04.00 PM.png" id="128" name="Google Shape;128;p33"/>
          <p:cNvPicPr preferRelativeResize="0"/>
          <p:nvPr/>
        </p:nvPicPr>
        <p:blipFill rotWithShape="1">
          <a:blip r:embed="rId2">
            <a:alphaModFix/>
          </a:blip>
          <a:srcRect b="0" l="0" r="0" t="0"/>
          <a:stretch/>
        </p:blipFill>
        <p:spPr>
          <a:xfrm>
            <a:off x="1043987" y="6382139"/>
            <a:ext cx="4945311" cy="47586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29" name="Shape 12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0" name="Shape 130"/>
        <p:cNvGrpSpPr/>
        <p:nvPr/>
      </p:nvGrpSpPr>
      <p:grpSpPr>
        <a:xfrm>
          <a:off x="0" y="0"/>
          <a:ext cx="0" cy="0"/>
          <a:chOff x="0" y="0"/>
          <a:chExt cx="0" cy="0"/>
        </a:xfrm>
      </p:grpSpPr>
      <p:sp>
        <p:nvSpPr>
          <p:cNvPr id="131" name="Google Shape;131;p35"/>
          <p:cNvSpPr txBox="1"/>
          <p:nvPr>
            <p:ph type="title"/>
          </p:nvPr>
        </p:nvSpPr>
        <p:spPr>
          <a:xfrm>
            <a:off x="609625" y="273049"/>
            <a:ext cx="4011084" cy="1162051"/>
          </a:xfrm>
          <a:prstGeom prst="rect">
            <a:avLst/>
          </a:prstGeom>
          <a:noFill/>
          <a:ln>
            <a:noFill/>
          </a:ln>
        </p:spPr>
        <p:txBody>
          <a:bodyPr anchorCtr="0" anchor="b" bIns="60925" lIns="121900" spcFirstLastPara="1" rIns="121900" wrap="square" tIns="60925"/>
          <a:lstStyle>
            <a:lvl1pPr lvl="0" marR="0" rtl="0" algn="l">
              <a:spcBef>
                <a:spcPts val="0"/>
              </a:spcBef>
              <a:spcAft>
                <a:spcPts val="0"/>
              </a:spcAft>
              <a:buClr>
                <a:srgbClr val="233E50"/>
              </a:buClr>
              <a:buSzPts val="2700"/>
              <a:buFont typeface="Raleway Light"/>
              <a:buNone/>
              <a:defRPr b="1" i="0" sz="27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32" name="Google Shape;132;p35"/>
          <p:cNvSpPr txBox="1"/>
          <p:nvPr>
            <p:ph idx="1" type="body"/>
          </p:nvPr>
        </p:nvSpPr>
        <p:spPr>
          <a:xfrm>
            <a:off x="4766733" y="273068"/>
            <a:ext cx="6815667" cy="5853113"/>
          </a:xfrm>
          <a:prstGeom prst="rect">
            <a:avLst/>
          </a:prstGeom>
          <a:noFill/>
          <a:ln>
            <a:noFill/>
          </a:ln>
        </p:spPr>
        <p:txBody>
          <a:bodyPr anchorCtr="0" anchor="t" bIns="60925" lIns="121900" spcFirstLastPara="1" rIns="121900" wrap="square" tIns="60925"/>
          <a:lstStyle>
            <a:lvl1pPr indent="-501650" lvl="0" marL="457200" marR="0" rtl="0" algn="l">
              <a:spcBef>
                <a:spcPts val="900"/>
              </a:spcBef>
              <a:spcAft>
                <a:spcPts val="0"/>
              </a:spcAft>
              <a:buClr>
                <a:schemeClr val="dk1"/>
              </a:buClr>
              <a:buSzPts val="4300"/>
              <a:buFont typeface="Arial"/>
              <a:buChar char="•"/>
              <a:defRPr b="0" i="0" sz="4300" u="none" cap="none" strike="noStrike">
                <a:solidFill>
                  <a:schemeClr val="dk1"/>
                </a:solidFill>
                <a:latin typeface="Helvetica Neue Light"/>
                <a:ea typeface="Helvetica Neue Light"/>
                <a:cs typeface="Helvetica Neue Light"/>
                <a:sym typeface="Helvetica Neue Light"/>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33" name="Google Shape;133;p35"/>
          <p:cNvSpPr txBox="1"/>
          <p:nvPr>
            <p:ph idx="2" type="body"/>
          </p:nvPr>
        </p:nvSpPr>
        <p:spPr>
          <a:xfrm>
            <a:off x="609625" y="1435104"/>
            <a:ext cx="4011084" cy="4691062"/>
          </a:xfrm>
          <a:prstGeom prst="rect">
            <a:avLst/>
          </a:prstGeom>
          <a:noFill/>
          <a:ln>
            <a:noFill/>
          </a:ln>
        </p:spPr>
        <p:txBody>
          <a:bodyPr anchorCtr="0" anchor="t" bIns="60925" lIns="121900" spcFirstLastPara="1" rIns="121900" wrap="square" tIns="60925"/>
          <a:lstStyle>
            <a:lvl1pPr indent="-228600" lvl="0" marL="457200" marR="0" rtl="0" algn="l">
              <a:spcBef>
                <a:spcPts val="400"/>
              </a:spcBef>
              <a:spcAft>
                <a:spcPts val="0"/>
              </a:spcAft>
              <a:buClr>
                <a:schemeClr val="dk1"/>
              </a:buClr>
              <a:buSzPts val="1900"/>
              <a:buFont typeface="Arial"/>
              <a:buNone/>
              <a:defRPr b="0" i="0" sz="1900" u="none" cap="none" strike="noStrike">
                <a:solidFill>
                  <a:schemeClr val="dk1"/>
                </a:solidFill>
                <a:latin typeface="Helvetica Neue Light"/>
                <a:ea typeface="Helvetica Neue Light"/>
                <a:cs typeface="Helvetica Neue Light"/>
                <a:sym typeface="Helvetica Neue Light"/>
              </a:defRPr>
            </a:lvl1pPr>
            <a:lvl2pPr indent="-228600" lvl="1" marL="914400" marR="0" rtl="0" algn="l">
              <a:spcBef>
                <a:spcPts val="300"/>
              </a:spcBef>
              <a:spcAft>
                <a:spcPts val="0"/>
              </a:spcAft>
              <a:buClr>
                <a:schemeClr val="dk1"/>
              </a:buClr>
              <a:buSzPts val="1600"/>
              <a:buFont typeface="Arial"/>
              <a:buNone/>
              <a:defRPr b="0" i="0" sz="1600"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300"/>
              </a:spcBef>
              <a:spcAft>
                <a:spcPts val="0"/>
              </a:spcAft>
              <a:buClr>
                <a:schemeClr val="dk1"/>
              </a:buClr>
              <a:buSzPts val="1300"/>
              <a:buFont typeface="Arial"/>
              <a:buNone/>
              <a:defRPr b="0" i="0" sz="13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200"/>
              </a:spcBef>
              <a:spcAft>
                <a:spcPts val="0"/>
              </a:spcAft>
              <a:buClr>
                <a:schemeClr val="dk1"/>
              </a:buClr>
              <a:buSzPts val="1200"/>
              <a:buFont typeface="Arial"/>
              <a:buNone/>
              <a:defRPr b="0" i="0" sz="1200"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200"/>
              </a:spcBef>
              <a:spcAft>
                <a:spcPts val="0"/>
              </a:spcAft>
              <a:buClr>
                <a:schemeClr val="dk1"/>
              </a:buClr>
              <a:buSzPts val="1200"/>
              <a:buFont typeface="Arial"/>
              <a:buNone/>
              <a:defRPr b="0" i="0" sz="1200"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p:cSld name="Picture with Caption">
    <p:spTree>
      <p:nvGrpSpPr>
        <p:cNvPr id="134" name="Shape 13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5" name="Shape 135"/>
        <p:cNvGrpSpPr/>
        <p:nvPr/>
      </p:nvGrpSpPr>
      <p:grpSpPr>
        <a:xfrm>
          <a:off x="0" y="0"/>
          <a:ext cx="0" cy="0"/>
          <a:chOff x="0" y="0"/>
          <a:chExt cx="0" cy="0"/>
        </a:xfrm>
      </p:grpSpPr>
      <p:sp>
        <p:nvSpPr>
          <p:cNvPr id="136" name="Google Shape;136;p37"/>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37" name="Google Shape;137;p37"/>
          <p:cNvSpPr txBox="1"/>
          <p:nvPr>
            <p:ph idx="1" type="body"/>
          </p:nvPr>
        </p:nvSpPr>
        <p:spPr>
          <a:xfrm rot="5400000">
            <a:off x="3833018" y="-2232819"/>
            <a:ext cx="4525963" cy="109728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38"/>
          <p:cNvSpPr txBox="1"/>
          <p:nvPr>
            <p:ph type="title"/>
          </p:nvPr>
        </p:nvSpPr>
        <p:spPr>
          <a:xfrm rot="5400000">
            <a:off x="7285037" y="1828803"/>
            <a:ext cx="5851525" cy="27432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40" name="Google Shape;140;p38"/>
          <p:cNvSpPr txBox="1"/>
          <p:nvPr>
            <p:ph idx="1" type="body"/>
          </p:nvPr>
        </p:nvSpPr>
        <p:spPr>
          <a:xfrm rot="5400000">
            <a:off x="1697038" y="-812797"/>
            <a:ext cx="5851525" cy="8026400"/>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41" name="Google Shape;141;p38"/>
          <p:cNvSpPr txBox="1"/>
          <p:nvPr>
            <p:ph idx="10" type="dt"/>
          </p:nvPr>
        </p:nvSpPr>
        <p:spPr>
          <a:xfrm>
            <a:off x="609600" y="6356352"/>
            <a:ext cx="2844800" cy="365125"/>
          </a:xfrm>
          <a:prstGeom prst="rect">
            <a:avLst/>
          </a:prstGeom>
          <a:noFill/>
          <a:ln>
            <a:noFill/>
          </a:ln>
        </p:spPr>
        <p:txBody>
          <a:bodyPr anchorCtr="0" anchor="t" bIns="60925" lIns="121900" spcFirstLastPara="1" rIns="121900" wrap="square" tIns="60925"/>
          <a:lstStyle>
            <a:lvl1pPr lvl="0" marR="0" rtl="0" algn="l">
              <a:spcBef>
                <a:spcPts val="0"/>
              </a:spcBef>
              <a:spcAft>
                <a:spcPts val="0"/>
              </a:spcAft>
              <a:buSzPts val="1900"/>
              <a:buNone/>
              <a:defRPr sz="2400">
                <a:solidFill>
                  <a:schemeClr val="dk1"/>
                </a:solidFill>
                <a:latin typeface="Calibri"/>
                <a:ea typeface="Calibri"/>
                <a:cs typeface="Calibri"/>
                <a:sym typeface="Calibri"/>
              </a:defRPr>
            </a:lvl1pPr>
            <a:lvl2pPr lvl="1"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142" name="Google Shape;142;p38"/>
          <p:cNvSpPr txBox="1"/>
          <p:nvPr>
            <p:ph idx="11" type="ftr"/>
          </p:nvPr>
        </p:nvSpPr>
        <p:spPr>
          <a:xfrm>
            <a:off x="4165600" y="6356352"/>
            <a:ext cx="3860800" cy="365125"/>
          </a:xfrm>
          <a:prstGeom prst="rect">
            <a:avLst/>
          </a:prstGeom>
          <a:noFill/>
          <a:ln>
            <a:noFill/>
          </a:ln>
        </p:spPr>
        <p:txBody>
          <a:bodyPr anchorCtr="0" anchor="t" bIns="60925" lIns="121900" spcFirstLastPara="1" rIns="121900" wrap="square" tIns="60925"/>
          <a:lstStyle>
            <a:lvl1pPr lvl="0" marR="0" rtl="0" algn="l">
              <a:spcBef>
                <a:spcPts val="0"/>
              </a:spcBef>
              <a:spcAft>
                <a:spcPts val="0"/>
              </a:spcAft>
              <a:buSzPts val="1900"/>
              <a:buNone/>
              <a:defRPr sz="2400">
                <a:solidFill>
                  <a:schemeClr val="dk1"/>
                </a:solidFill>
                <a:latin typeface="Calibri"/>
                <a:ea typeface="Calibri"/>
                <a:cs typeface="Calibri"/>
                <a:sym typeface="Calibri"/>
              </a:defRPr>
            </a:lvl1pPr>
            <a:lvl2pPr lvl="1"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143" name="Google Shape;143;p38"/>
          <p:cNvSpPr txBox="1"/>
          <p:nvPr>
            <p:ph idx="12" type="sldNum"/>
          </p:nvPr>
        </p:nvSpPr>
        <p:spPr>
          <a:xfrm>
            <a:off x="8737600" y="6356352"/>
            <a:ext cx="2844800" cy="365125"/>
          </a:xfrm>
          <a:prstGeom prst="rect">
            <a:avLst/>
          </a:prstGeom>
          <a:noFill/>
          <a:ln>
            <a:noFill/>
          </a:ln>
        </p:spPr>
        <p:txBody>
          <a:bodyPr anchorCtr="0" anchor="t" bIns="60925" lIns="121900" spcFirstLastPara="1" rIns="121900" wrap="square" tIns="60925">
            <a:noAutofit/>
          </a:bodyPr>
          <a:lstStyle>
            <a:lvl1pPr indent="0" lvl="0" marL="0" marR="0" rtl="0" algn="l">
              <a:spcBef>
                <a:spcPts val="0"/>
              </a:spcBef>
              <a:buNone/>
              <a:defRPr sz="2400">
                <a:solidFill>
                  <a:schemeClr val="dk1"/>
                </a:solidFill>
                <a:latin typeface="Calibri"/>
                <a:ea typeface="Calibri"/>
                <a:cs typeface="Calibri"/>
                <a:sym typeface="Calibri"/>
              </a:defRPr>
            </a:lvl1pPr>
            <a:lvl2pPr indent="0" lvl="1" marL="0" marR="0" rtl="0" algn="l">
              <a:spcBef>
                <a:spcPts val="0"/>
              </a:spcBef>
              <a:buNone/>
              <a:defRPr sz="2400">
                <a:solidFill>
                  <a:schemeClr val="dk1"/>
                </a:solidFill>
                <a:latin typeface="Calibri"/>
                <a:ea typeface="Calibri"/>
                <a:cs typeface="Calibri"/>
                <a:sym typeface="Calibri"/>
              </a:defRPr>
            </a:lvl2pPr>
            <a:lvl3pPr indent="0" lvl="2" marL="0" marR="0" rtl="0" algn="l">
              <a:spcBef>
                <a:spcPts val="0"/>
              </a:spcBef>
              <a:buNone/>
              <a:defRPr sz="2400">
                <a:solidFill>
                  <a:schemeClr val="dk1"/>
                </a:solidFill>
                <a:latin typeface="Calibri"/>
                <a:ea typeface="Calibri"/>
                <a:cs typeface="Calibri"/>
                <a:sym typeface="Calibri"/>
              </a:defRPr>
            </a:lvl3pPr>
            <a:lvl4pPr indent="0" lvl="3" marL="0" marR="0" rtl="0" algn="l">
              <a:spcBef>
                <a:spcPts val="0"/>
              </a:spcBef>
              <a:buNone/>
              <a:defRPr sz="2400">
                <a:solidFill>
                  <a:schemeClr val="dk1"/>
                </a:solidFill>
                <a:latin typeface="Calibri"/>
                <a:ea typeface="Calibri"/>
                <a:cs typeface="Calibri"/>
                <a:sym typeface="Calibri"/>
              </a:defRPr>
            </a:lvl4pPr>
            <a:lvl5pPr indent="0" lvl="4" marL="0" marR="0" rtl="0" algn="l">
              <a:spcBef>
                <a:spcPts val="0"/>
              </a:spcBef>
              <a:buNone/>
              <a:defRPr sz="2400">
                <a:solidFill>
                  <a:schemeClr val="dk1"/>
                </a:solidFill>
                <a:latin typeface="Calibri"/>
                <a:ea typeface="Calibri"/>
                <a:cs typeface="Calibri"/>
                <a:sym typeface="Calibri"/>
              </a:defRPr>
            </a:lvl5pPr>
            <a:lvl6pPr indent="0" lvl="5" marL="0" marR="0" rtl="0" algn="l">
              <a:spcBef>
                <a:spcPts val="0"/>
              </a:spcBef>
              <a:buNone/>
              <a:defRPr sz="2400">
                <a:solidFill>
                  <a:schemeClr val="dk1"/>
                </a:solidFill>
                <a:latin typeface="Calibri"/>
                <a:ea typeface="Calibri"/>
                <a:cs typeface="Calibri"/>
                <a:sym typeface="Calibri"/>
              </a:defRPr>
            </a:lvl6pPr>
            <a:lvl7pPr indent="0" lvl="6" marL="0" marR="0" rtl="0" algn="l">
              <a:spcBef>
                <a:spcPts val="0"/>
              </a:spcBef>
              <a:buNone/>
              <a:defRPr sz="2400">
                <a:solidFill>
                  <a:schemeClr val="dk1"/>
                </a:solidFill>
                <a:latin typeface="Calibri"/>
                <a:ea typeface="Calibri"/>
                <a:cs typeface="Calibri"/>
                <a:sym typeface="Calibri"/>
              </a:defRPr>
            </a:lvl7pPr>
            <a:lvl8pPr indent="0" lvl="7" marL="0" marR="0" rtl="0" algn="l">
              <a:spcBef>
                <a:spcPts val="0"/>
              </a:spcBef>
              <a:buNone/>
              <a:defRPr sz="2400">
                <a:solidFill>
                  <a:schemeClr val="dk1"/>
                </a:solidFill>
                <a:latin typeface="Calibri"/>
                <a:ea typeface="Calibri"/>
                <a:cs typeface="Calibri"/>
                <a:sym typeface="Calibri"/>
              </a:defRPr>
            </a:lvl8pPr>
            <a:lvl9pPr indent="0" lvl="8" marL="0" marR="0" rtl="0" algn="l">
              <a:spcBef>
                <a:spcPts val="0"/>
              </a:spcBef>
              <a:buNone/>
              <a:defRPr sz="2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icture with Caption" showMasterSp="0">
  <p:cSld name="3_Picture with Caption">
    <p:spTree>
      <p:nvGrpSpPr>
        <p:cNvPr id="144" name="Shape 144"/>
        <p:cNvGrpSpPr/>
        <p:nvPr/>
      </p:nvGrpSpPr>
      <p:grpSpPr>
        <a:xfrm>
          <a:off x="0" y="0"/>
          <a:ext cx="0" cy="0"/>
          <a:chOff x="0" y="0"/>
          <a:chExt cx="0" cy="0"/>
        </a:xfrm>
      </p:grpSpPr>
      <p:pic>
        <p:nvPicPr>
          <p:cNvPr descr="Screen Shot 2015-12-08 at 7.04.00 PM.png" id="145" name="Google Shape;145;p39"/>
          <p:cNvPicPr preferRelativeResize="0"/>
          <p:nvPr/>
        </p:nvPicPr>
        <p:blipFill rotWithShape="1">
          <a:blip r:embed="rId2">
            <a:alphaModFix/>
          </a:blip>
          <a:srcRect b="0" l="0" r="0" t="0"/>
          <a:stretch/>
        </p:blipFill>
        <p:spPr>
          <a:xfrm>
            <a:off x="1043987" y="6365036"/>
            <a:ext cx="4945311" cy="475861"/>
          </a:xfrm>
          <a:prstGeom prst="rect">
            <a:avLst/>
          </a:prstGeom>
          <a:noFill/>
          <a:ln>
            <a:noFill/>
          </a:ln>
        </p:spPr>
      </p:pic>
      <p:sp>
        <p:nvSpPr>
          <p:cNvPr id="146" name="Google Shape;146;p39"/>
          <p:cNvSpPr txBox="1"/>
          <p:nvPr>
            <p:ph type="title"/>
          </p:nvPr>
        </p:nvSpPr>
        <p:spPr>
          <a:xfrm>
            <a:off x="609600" y="274639"/>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icture with Caption" type="picTx">
  <p:cSld name="PICTURE_WITH_CAPTION_TEXT">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40"/>
          <p:cNvSpPr txBox="1"/>
          <p:nvPr>
            <p:ph type="title"/>
          </p:nvPr>
        </p:nvSpPr>
        <p:spPr>
          <a:xfrm>
            <a:off x="1506071" y="645459"/>
            <a:ext cx="9847730" cy="699247"/>
          </a:xfrm>
          <a:prstGeom prst="rect">
            <a:avLst/>
          </a:prstGeom>
          <a:noFill/>
          <a:ln>
            <a:noFill/>
          </a:ln>
        </p:spPr>
        <p:txBody>
          <a:bodyPr anchorCtr="0" anchor="t" bIns="60925" lIns="121900" spcFirstLastPara="1" rIns="121900" wrap="square" tIns="60925"/>
          <a:lstStyle>
            <a:lvl1pPr lvl="0" marR="0" rtl="0" algn="ctr">
              <a:spcBef>
                <a:spcPts val="0"/>
              </a:spcBef>
              <a:spcAft>
                <a:spcPts val="0"/>
              </a:spcAft>
              <a:buClr>
                <a:srgbClr val="233E50"/>
              </a:buClr>
              <a:buSzPts val="3200"/>
              <a:buFont typeface="Raleway Light"/>
              <a:buNone/>
              <a:defRPr b="1" i="0" sz="32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49" name="Google Shape;149;p40"/>
          <p:cNvSpPr/>
          <p:nvPr>
            <p:ph idx="2" type="pic"/>
          </p:nvPr>
        </p:nvSpPr>
        <p:spPr>
          <a:xfrm>
            <a:off x="5183188" y="1667436"/>
            <a:ext cx="6172200" cy="4193614"/>
          </a:xfrm>
          <a:prstGeom prst="rect">
            <a:avLst/>
          </a:prstGeom>
          <a:noFill/>
          <a:ln>
            <a:noFill/>
          </a:ln>
        </p:spPr>
        <p:txBody>
          <a:bodyPr anchorCtr="0" anchor="t" bIns="60925" lIns="121900" spcFirstLastPara="1" rIns="121900" wrap="square" tIns="60925"/>
          <a:lstStyle>
            <a:lvl1pPr lvl="0" marR="0" rtl="0" algn="l">
              <a:spcBef>
                <a:spcPts val="600"/>
              </a:spcBef>
              <a:spcAft>
                <a:spcPts val="0"/>
              </a:spcAft>
              <a:buClr>
                <a:schemeClr val="dk1"/>
              </a:buClr>
              <a:buSzPts val="3200"/>
              <a:buFont typeface="Arial"/>
              <a:buNone/>
              <a:defRPr b="0" i="0" sz="3200" u="none" cap="none" strike="noStrike">
                <a:solidFill>
                  <a:schemeClr val="dk1"/>
                </a:solidFill>
                <a:latin typeface="Helvetica Neue Light"/>
                <a:ea typeface="Helvetica Neue Light"/>
                <a:cs typeface="Helvetica Neue Light"/>
                <a:sym typeface="Helvetica Neue Light"/>
              </a:defRPr>
            </a:lvl1pPr>
            <a:lvl2pPr lvl="1" marR="0" rtl="0" algn="l">
              <a:spcBef>
                <a:spcPts val="600"/>
              </a:spcBef>
              <a:spcAft>
                <a:spcPts val="0"/>
              </a:spcAft>
              <a:buClr>
                <a:schemeClr val="dk1"/>
              </a:buClr>
              <a:buSzPts val="2800"/>
              <a:buFont typeface="Arial"/>
              <a:buNone/>
              <a:defRPr b="0" i="0" sz="2800" u="none" cap="none" strike="noStrike">
                <a:solidFill>
                  <a:schemeClr val="dk1"/>
                </a:solidFill>
                <a:latin typeface="Helvetica Neue Light"/>
                <a:ea typeface="Helvetica Neue Light"/>
                <a:cs typeface="Helvetica Neue Light"/>
                <a:sym typeface="Helvetica Neue Light"/>
              </a:defRPr>
            </a:lvl2pPr>
            <a:lvl3pPr lvl="2" marR="0" rtl="0" algn="l">
              <a:spcBef>
                <a:spcPts val="500"/>
              </a:spcBef>
              <a:spcAft>
                <a:spcPts val="0"/>
              </a:spcAft>
              <a:buClr>
                <a:schemeClr val="dk1"/>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Helvetica Neue Light"/>
                <a:ea typeface="Helvetica Neue Light"/>
                <a:cs typeface="Helvetica Neue Light"/>
                <a:sym typeface="Helvetica Neue Ligh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Helvetica Neue Light"/>
                <a:ea typeface="Helvetica Neue Light"/>
                <a:cs typeface="Helvetica Neue Light"/>
                <a:sym typeface="Helvetica Neue Ligh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0" name="Google Shape;150;p40"/>
          <p:cNvSpPr txBox="1"/>
          <p:nvPr>
            <p:ph idx="1" type="body"/>
          </p:nvPr>
        </p:nvSpPr>
        <p:spPr>
          <a:xfrm>
            <a:off x="1506071" y="1667436"/>
            <a:ext cx="3265955" cy="4201553"/>
          </a:xfrm>
          <a:prstGeom prst="rect">
            <a:avLst/>
          </a:prstGeom>
          <a:noFill/>
          <a:ln>
            <a:noFill/>
          </a:ln>
        </p:spPr>
        <p:txBody>
          <a:bodyPr anchorCtr="0" anchor="t" bIns="60925" lIns="121900" spcFirstLastPara="1" rIns="121900" wrap="square" tIns="60925"/>
          <a:lstStyle>
            <a:lvl1pPr indent="-228600" lvl="0" marL="457200" marR="0" rtl="0" algn="l">
              <a:spcBef>
                <a:spcPts val="300"/>
              </a:spcBef>
              <a:spcAft>
                <a:spcPts val="0"/>
              </a:spcAft>
              <a:buClr>
                <a:schemeClr val="dk1"/>
              </a:buClr>
              <a:buSzPts val="1600"/>
              <a:buFont typeface="Arial"/>
              <a:buNone/>
              <a:defRPr b="0" i="0" sz="1600" u="none" cap="none" strike="noStrike">
                <a:solidFill>
                  <a:schemeClr val="dk1"/>
                </a:solidFill>
                <a:latin typeface="Helvetica Neue Light"/>
                <a:ea typeface="Helvetica Neue Light"/>
                <a:cs typeface="Helvetica Neue Light"/>
                <a:sym typeface="Helvetica Neue Light"/>
              </a:defRPr>
            </a:lvl1pPr>
            <a:lvl2pPr indent="-228600" lvl="1" marL="914400" marR="0" rtl="0" algn="l">
              <a:spcBef>
                <a:spcPts val="300"/>
              </a:spcBef>
              <a:spcAft>
                <a:spcPts val="0"/>
              </a:spcAft>
              <a:buClr>
                <a:schemeClr val="dk1"/>
              </a:buClr>
              <a:buSzPts val="1500"/>
              <a:buFont typeface="Arial"/>
              <a:buNone/>
              <a:defRPr b="0" i="0" sz="1500" u="none" cap="none" strike="noStrike">
                <a:solidFill>
                  <a:schemeClr val="dk1"/>
                </a:solidFill>
                <a:latin typeface="Helvetica Neue Light"/>
                <a:ea typeface="Helvetica Neue Light"/>
                <a:cs typeface="Helvetica Neue Light"/>
                <a:sym typeface="Helvetica Neue Light"/>
              </a:defRPr>
            </a:lvl2pPr>
            <a:lvl3pPr indent="-228600" lvl="2" marL="1371600" marR="0" rtl="0" algn="l">
              <a:spcBef>
                <a:spcPts val="200"/>
              </a:spcBef>
              <a:spcAft>
                <a:spcPts val="0"/>
              </a:spcAft>
              <a:buClr>
                <a:schemeClr val="dk1"/>
              </a:buClr>
              <a:buSzPts val="1200"/>
              <a:buFont typeface="Arial"/>
              <a:buNone/>
              <a:defRPr b="0" i="0" sz="1200" u="none" cap="none" strike="noStrike">
                <a:solidFill>
                  <a:schemeClr val="dk1"/>
                </a:solidFill>
                <a:latin typeface="Helvetica Neue Light"/>
                <a:ea typeface="Helvetica Neue Light"/>
                <a:cs typeface="Helvetica Neue Light"/>
                <a:sym typeface="Helvetica Neue Light"/>
              </a:defRPr>
            </a:lvl3pPr>
            <a:lvl4pPr indent="-228600" lvl="3" marL="1828800" marR="0" rtl="0" algn="l">
              <a:spcBef>
                <a:spcPts val="200"/>
              </a:spcBef>
              <a:spcAft>
                <a:spcPts val="0"/>
              </a:spcAft>
              <a:buClr>
                <a:schemeClr val="dk1"/>
              </a:buClr>
              <a:buSzPts val="1100"/>
              <a:buFont typeface="Arial"/>
              <a:buNone/>
              <a:defRPr b="0" i="0" sz="1100" u="none" cap="none" strike="noStrike">
                <a:solidFill>
                  <a:schemeClr val="dk1"/>
                </a:solidFill>
                <a:latin typeface="Helvetica Neue Light"/>
                <a:ea typeface="Helvetica Neue Light"/>
                <a:cs typeface="Helvetica Neue Light"/>
                <a:sym typeface="Helvetica Neue Light"/>
              </a:defRPr>
            </a:lvl4pPr>
            <a:lvl5pPr indent="-228600" lvl="4" marL="2286000" marR="0" rtl="0" algn="l">
              <a:spcBef>
                <a:spcPts val="200"/>
              </a:spcBef>
              <a:spcAft>
                <a:spcPts val="0"/>
              </a:spcAft>
              <a:buClr>
                <a:schemeClr val="dk1"/>
              </a:buClr>
              <a:buSzPts val="1100"/>
              <a:buFont typeface="Arial"/>
              <a:buNone/>
              <a:defRPr b="0" i="0" sz="1100" u="none" cap="none" strike="noStrike">
                <a:solidFill>
                  <a:schemeClr val="dk1"/>
                </a:solidFill>
                <a:latin typeface="Helvetica Neue Light"/>
                <a:ea typeface="Helvetica Neue Light"/>
                <a:cs typeface="Helvetica Neue Light"/>
                <a:sym typeface="Helvetica Neue Light"/>
              </a:defRPr>
            </a:lvl5pPr>
            <a:lvl6pPr indent="-228600" lvl="5" marL="2743200" marR="0" rtl="0" algn="l">
              <a:spcBef>
                <a:spcPts val="2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6pPr>
            <a:lvl7pPr indent="-228600" lvl="6" marL="3200400" marR="0" rtl="0" algn="l">
              <a:spcBef>
                <a:spcPts val="2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7pPr>
            <a:lvl8pPr indent="-228600" lvl="7" marL="3657600" marR="0" rtl="0" algn="l">
              <a:spcBef>
                <a:spcPts val="2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8pPr>
            <a:lvl9pPr indent="-228600" lvl="8" marL="4114800" marR="0" rtl="0" algn="l">
              <a:spcBef>
                <a:spcPts val="2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blipFill rotWithShape="1">
          <a:blip r:embed="rId2">
            <a:alphaModFix/>
          </a:blip>
          <a:stretch>
            <a:fillRect b="0" l="0" r="0" t="0"/>
          </a:stretch>
        </a:blip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443754" y="0"/>
            <a:ext cx="11362764" cy="1008529"/>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 name="Google Shape;23;p5"/>
          <p:cNvSpPr txBox="1"/>
          <p:nvPr>
            <p:ph idx="1" type="body"/>
          </p:nvPr>
        </p:nvSpPr>
        <p:spPr>
          <a:xfrm>
            <a:off x="838200" y="1223682"/>
            <a:ext cx="5181600" cy="4953281"/>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2" type="body"/>
          </p:nvPr>
        </p:nvSpPr>
        <p:spPr>
          <a:xfrm>
            <a:off x="6172200" y="1223682"/>
            <a:ext cx="5181600" cy="4953281"/>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43754" y="524435"/>
            <a:ext cx="6938682" cy="283733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rotWithShape="1">
          <a:blip r:embed="rId2">
            <a:alphaModFix/>
          </a:blip>
          <a:stretch>
            <a:fillRect b="0" l="0" r="0" t="0"/>
          </a:stretch>
        </a:blip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443754" y="1"/>
            <a:ext cx="11322422" cy="1021976"/>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Google Shape;29;p7"/>
          <p:cNvSpPr txBox="1"/>
          <p:nvPr>
            <p:ph idx="1" type="body"/>
          </p:nvPr>
        </p:nvSpPr>
        <p:spPr>
          <a:xfrm>
            <a:off x="838200" y="1210235"/>
            <a:ext cx="10515600" cy="4598894"/>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rotWithShape="1">
          <a:blip r:embed="rId2">
            <a:alphaModFix/>
          </a:blip>
          <a:stretch>
            <a:fillRect b="0" l="0" r="0" t="0"/>
          </a:stretch>
        </a:blip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831850" y="0"/>
            <a:ext cx="10515600" cy="1008529"/>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8"/>
          <p:cNvSpPr txBox="1"/>
          <p:nvPr>
            <p:ph idx="1" type="body"/>
          </p:nvPr>
        </p:nvSpPr>
        <p:spPr>
          <a:xfrm>
            <a:off x="831850" y="1250577"/>
            <a:ext cx="10515600" cy="4839074"/>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bg>
      <p:bgPr>
        <a:blipFill rotWithShape="1">
          <a:blip r:embed="rId2">
            <a:alphaModFix/>
          </a:blip>
          <a:stretch>
            <a:fillRect b="0" l="0" r="0" t="0"/>
          </a:stretch>
        </a:blipFill>
      </p:bgPr>
    </p:bg>
    <p:spTree>
      <p:nvGrpSpPr>
        <p:cNvPr id="33" name="Shape 33"/>
        <p:cNvGrpSpPr/>
        <p:nvPr/>
      </p:nvGrpSpPr>
      <p:grpSpPr>
        <a:xfrm>
          <a:off x="0" y="0"/>
          <a:ext cx="0" cy="0"/>
          <a:chOff x="0" y="0"/>
          <a:chExt cx="0" cy="0"/>
        </a:xfrm>
      </p:grpSpPr>
      <p:sp>
        <p:nvSpPr>
          <p:cNvPr id="34" name="Google Shape;34;p9"/>
          <p:cNvSpPr txBox="1"/>
          <p:nvPr>
            <p:ph type="title"/>
          </p:nvPr>
        </p:nvSpPr>
        <p:spPr>
          <a:xfrm>
            <a:off x="839788" y="1"/>
            <a:ext cx="10515600" cy="1003609"/>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9"/>
          <p:cNvSpPr txBox="1"/>
          <p:nvPr>
            <p:ph idx="1" type="body"/>
          </p:nvPr>
        </p:nvSpPr>
        <p:spPr>
          <a:xfrm>
            <a:off x="839788" y="1193180"/>
            <a:ext cx="5157787" cy="479503"/>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6" name="Google Shape;36;p9"/>
          <p:cNvSpPr txBox="1"/>
          <p:nvPr>
            <p:ph idx="2" type="body"/>
          </p:nvPr>
        </p:nvSpPr>
        <p:spPr>
          <a:xfrm>
            <a:off x="839788" y="1862253"/>
            <a:ext cx="5157787" cy="432741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9"/>
          <p:cNvSpPr txBox="1"/>
          <p:nvPr>
            <p:ph idx="3" type="body"/>
          </p:nvPr>
        </p:nvSpPr>
        <p:spPr>
          <a:xfrm>
            <a:off x="6172200" y="1193180"/>
            <a:ext cx="5183188" cy="479503"/>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1" i="0" sz="24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1" i="0" sz="20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1" i="0" sz="18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1" i="0" sz="16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38" name="Google Shape;38;p9"/>
          <p:cNvSpPr txBox="1"/>
          <p:nvPr>
            <p:ph idx="4" type="body"/>
          </p:nvPr>
        </p:nvSpPr>
        <p:spPr>
          <a:xfrm>
            <a:off x="6172200" y="1862253"/>
            <a:ext cx="5183188" cy="432741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rotWithShape="1">
          <a:blip r:embed="rId2">
            <a:alphaModFix/>
          </a:blip>
          <a:stretch>
            <a:fillRect b="0" l="0" r="0" t="0"/>
          </a:stretch>
        </a:blipFill>
      </p:bgPr>
    </p:bg>
    <p:spTree>
      <p:nvGrpSpPr>
        <p:cNvPr id="39" name="Shape 39"/>
        <p:cNvGrpSpPr/>
        <p:nvPr/>
      </p:nvGrpSpPr>
      <p:grpSpPr>
        <a:xfrm>
          <a:off x="0" y="0"/>
          <a:ext cx="0" cy="0"/>
          <a:chOff x="0" y="0"/>
          <a:chExt cx="0" cy="0"/>
        </a:xfrm>
      </p:grpSpPr>
      <p:sp>
        <p:nvSpPr>
          <p:cNvPr id="40" name="Google Shape;40;p10"/>
          <p:cNvSpPr txBox="1"/>
          <p:nvPr>
            <p:ph type="title"/>
          </p:nvPr>
        </p:nvSpPr>
        <p:spPr>
          <a:xfrm>
            <a:off x="591014" y="345688"/>
            <a:ext cx="10764373" cy="635619"/>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2"/>
              </a:buClr>
              <a:buSzPts val="1400"/>
              <a:buFont typeface="Raleway"/>
              <a:buNone/>
              <a:defRPr b="1" i="0" sz="40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1" name="Google Shape;41;p10"/>
          <p:cNvSpPr txBox="1"/>
          <p:nvPr>
            <p:ph idx="1" type="body"/>
          </p:nvPr>
        </p:nvSpPr>
        <p:spPr>
          <a:xfrm>
            <a:off x="5183188" y="1092820"/>
            <a:ext cx="6172200" cy="476823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Trebuchet MS"/>
                <a:ea typeface="Trebuchet MS"/>
                <a:cs typeface="Trebuchet MS"/>
                <a:sym typeface="Trebuchet MS"/>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10"/>
          <p:cNvSpPr txBox="1"/>
          <p:nvPr>
            <p:ph idx="2" type="body"/>
          </p:nvPr>
        </p:nvSpPr>
        <p:spPr>
          <a:xfrm>
            <a:off x="591016" y="1092820"/>
            <a:ext cx="4348974" cy="47761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2"/>
              </a:buClr>
              <a:buSzPts val="2800"/>
              <a:buFont typeface="Arial"/>
              <a:buNone/>
              <a:defRPr b="0" i="0" sz="1600" u="none" cap="none" strike="noStrike">
                <a:solidFill>
                  <a:schemeClr val="dk2"/>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dk2"/>
              </a:buClr>
              <a:buSzPts val="2400"/>
              <a:buFont typeface="Arial"/>
              <a:buNone/>
              <a:defRPr b="0" i="0" sz="1400" u="none" cap="none" strike="noStrike">
                <a:solidFill>
                  <a:schemeClr val="dk2"/>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dk2"/>
              </a:buClr>
              <a:buSzPts val="2000"/>
              <a:buFont typeface="Arial"/>
              <a:buNone/>
              <a:defRPr b="0" i="0" sz="1200" u="none" cap="none" strike="noStrike">
                <a:solidFill>
                  <a:schemeClr val="dk2"/>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dk2"/>
              </a:buClr>
              <a:buSzPts val="1800"/>
              <a:buFont typeface="Arial"/>
              <a:buNone/>
              <a:defRPr b="0" i="0" sz="1000" u="none" cap="none" strike="noStrike">
                <a:solidFill>
                  <a:schemeClr val="dk2"/>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4.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9.jpg"/><Relationship Id="rId2" Type="http://schemas.openxmlformats.org/officeDocument/2006/relationships/image" Target="../media/image8.jpg"/><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6" Type="http://schemas.openxmlformats.org/officeDocument/2006/relationships/slideLayout" Target="../slideLayouts/slideLayout26.xml"/><Relationship Id="rId18" Type="http://schemas.openxmlformats.org/officeDocument/2006/relationships/theme" Target="../theme/theme2.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43754" y="524435"/>
            <a:ext cx="6938682" cy="2837330"/>
          </a:xfrm>
          <a:prstGeom prst="rect">
            <a:avLst/>
          </a:prstGeom>
          <a:no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dk2"/>
              </a:buClr>
              <a:buSzPts val="1400"/>
              <a:buFont typeface="Raleway"/>
              <a:buNone/>
              <a:defRPr b="1" i="0" sz="5400" u="none" cap="none" strike="noStrike">
                <a:solidFill>
                  <a:schemeClr val="dk2"/>
                </a:solidFill>
                <a:latin typeface="Raleway"/>
                <a:ea typeface="Raleway"/>
                <a:cs typeface="Raleway"/>
                <a:sym typeface="Raleway"/>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838200" y="3617259"/>
            <a:ext cx="10515600" cy="18288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52" name="Google Shape;52;p1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53" name="Google Shape;53;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5" name="Shape 95"/>
        <p:cNvGrpSpPr/>
        <p:nvPr/>
      </p:nvGrpSpPr>
      <p:grpSpPr>
        <a:xfrm>
          <a:off x="0" y="0"/>
          <a:ext cx="0" cy="0"/>
          <a:chOff x="0" y="0"/>
          <a:chExt cx="0" cy="0"/>
        </a:xfrm>
      </p:grpSpPr>
      <p:pic>
        <p:nvPicPr>
          <p:cNvPr descr="Biocomplexity-PP-SectionTitle10-SDAL-BKGD-Light_2015-11.jpg" id="96" name="Google Shape;96;p25"/>
          <p:cNvPicPr preferRelativeResize="0"/>
          <p:nvPr/>
        </p:nvPicPr>
        <p:blipFill rotWithShape="1">
          <a:blip r:embed="rId2">
            <a:alphaModFix/>
          </a:blip>
          <a:srcRect b="0" l="0" r="0" t="0"/>
          <a:stretch/>
        </p:blipFill>
        <p:spPr>
          <a:xfrm>
            <a:off x="32425" y="25400"/>
            <a:ext cx="12159575" cy="6858000"/>
          </a:xfrm>
          <a:prstGeom prst="rect">
            <a:avLst/>
          </a:prstGeom>
          <a:noFill/>
          <a:ln>
            <a:noFill/>
          </a:ln>
        </p:spPr>
      </p:pic>
      <p:sp>
        <p:nvSpPr>
          <p:cNvPr id="97" name="Google Shape;97;p25"/>
          <p:cNvSpPr txBox="1"/>
          <p:nvPr>
            <p:ph type="title"/>
          </p:nvPr>
        </p:nvSpPr>
        <p:spPr>
          <a:xfrm>
            <a:off x="609600" y="-25400"/>
            <a:ext cx="10972800" cy="1143000"/>
          </a:xfrm>
          <a:prstGeom prst="rect">
            <a:avLst/>
          </a:prstGeom>
          <a:noFill/>
          <a:ln>
            <a:noFill/>
          </a:ln>
        </p:spPr>
        <p:txBody>
          <a:bodyPr anchorCtr="0" anchor="ctr" bIns="60925" lIns="121900" spcFirstLastPara="1" rIns="121900" wrap="square" tIns="60925"/>
          <a:lstStyle>
            <a:lvl1pPr lvl="0" marR="0" rtl="0" algn="ctr">
              <a:spcBef>
                <a:spcPts val="0"/>
              </a:spcBef>
              <a:spcAft>
                <a:spcPts val="0"/>
              </a:spcAft>
              <a:buClr>
                <a:srgbClr val="233E50"/>
              </a:buClr>
              <a:buSzPts val="4300"/>
              <a:buFont typeface="Raleway Light"/>
              <a:buNone/>
              <a:defRPr b="1" i="0" sz="4300" u="none" cap="none" strike="noStrike">
                <a:solidFill>
                  <a:srgbClr val="233E50"/>
                </a:solidFill>
                <a:latin typeface="Raleway Light"/>
                <a:ea typeface="Raleway Light"/>
                <a:cs typeface="Raleway Light"/>
                <a:sym typeface="Raleway Light"/>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98" name="Google Shape;98;p25"/>
          <p:cNvSpPr txBox="1"/>
          <p:nvPr>
            <p:ph idx="1" type="body"/>
          </p:nvPr>
        </p:nvSpPr>
        <p:spPr>
          <a:xfrm>
            <a:off x="609600" y="990600"/>
            <a:ext cx="10972800" cy="4525963"/>
          </a:xfrm>
          <a:prstGeom prst="rect">
            <a:avLst/>
          </a:prstGeom>
          <a:noFill/>
          <a:ln>
            <a:noFill/>
          </a:ln>
        </p:spPr>
        <p:txBody>
          <a:bodyPr anchorCtr="0" anchor="t" bIns="60925" lIns="121900" spcFirstLastPara="1" rIns="121900" wrap="square" tIns="60925"/>
          <a:lstStyle>
            <a:lvl1pPr indent="-463550" lvl="0" marL="457200" marR="0" rtl="0" algn="l">
              <a:spcBef>
                <a:spcPts val="700"/>
              </a:spcBef>
              <a:spcAft>
                <a:spcPts val="0"/>
              </a:spcAft>
              <a:buClr>
                <a:schemeClr val="dk1"/>
              </a:buClr>
              <a:buSzPts val="3700"/>
              <a:buFont typeface="Arial"/>
              <a:buChar char="•"/>
              <a:defRPr b="0" i="0" sz="3700" u="none" cap="none" strike="noStrike">
                <a:solidFill>
                  <a:schemeClr val="dk1"/>
                </a:solidFill>
                <a:latin typeface="Helvetica Neue Light"/>
                <a:ea typeface="Helvetica Neue Light"/>
                <a:cs typeface="Helvetica Neue Light"/>
                <a:sym typeface="Helvetica Neue Light"/>
              </a:defRPr>
            </a:lvl1pPr>
            <a:lvl2pPr indent="-431800" lvl="1" marL="914400" marR="0" rtl="0" algn="l">
              <a:spcBef>
                <a:spcPts val="600"/>
              </a:spcBef>
              <a:spcAft>
                <a:spcPts val="0"/>
              </a:spcAft>
              <a:buClr>
                <a:schemeClr val="dk1"/>
              </a:buClr>
              <a:buSzPts val="3200"/>
              <a:buFont typeface="Arial"/>
              <a:buChar char="–"/>
              <a:defRPr b="0" i="0" sz="3200" u="none" cap="none" strike="noStrike">
                <a:solidFill>
                  <a:schemeClr val="dk1"/>
                </a:solidFill>
                <a:latin typeface="Helvetica Neue Light"/>
                <a:ea typeface="Helvetica Neue Light"/>
                <a:cs typeface="Helvetica Neue Light"/>
                <a:sym typeface="Helvetica Neue Light"/>
              </a:defRPr>
            </a:lvl2pPr>
            <a:lvl3pPr indent="-400050" lvl="2" marL="13716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Helvetica Neue Light"/>
                <a:ea typeface="Helvetica Neue Light"/>
                <a:cs typeface="Helvetica Neue Light"/>
                <a:sym typeface="Helvetica Neue Light"/>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26.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hyperlink" Target="https://aerogers.shinyapps.io/ari_base_dash/" TargetMode="Externa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32.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hyperlink" Target="http://wenwenz.com/ARI/" TargetMode="External"/></Relationships>
</file>

<file path=ppt/slides/_rels/slide28.xml.rels><?xml version="1.0" encoding="UTF-8" standalone="yes"?><Relationships xmlns="http://schemas.openxmlformats.org/package/2006/relationships"><Relationship Id="rId10" Type="http://schemas.openxmlformats.org/officeDocument/2006/relationships/hyperlink" Target="http://wenwenz.com/ARI/crime2.html"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1.gif"/><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7.jp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about:blank" TargetMode="External"/><Relationship Id="rId4" Type="http://schemas.openxmlformats.org/officeDocument/2006/relationships/hyperlink" Target="about:blank"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54" name="Shape 154"/>
        <p:cNvGrpSpPr/>
        <p:nvPr/>
      </p:nvGrpSpPr>
      <p:grpSpPr>
        <a:xfrm>
          <a:off x="0" y="0"/>
          <a:ext cx="0" cy="0"/>
          <a:chOff x="0" y="0"/>
          <a:chExt cx="0" cy="0"/>
        </a:xfrm>
      </p:grpSpPr>
      <p:sp>
        <p:nvSpPr>
          <p:cNvPr id="155" name="Google Shape;155;p41"/>
          <p:cNvSpPr txBox="1"/>
          <p:nvPr>
            <p:ph type="ctrTitle"/>
          </p:nvPr>
        </p:nvSpPr>
        <p:spPr>
          <a:xfrm>
            <a:off x="565674" y="1131943"/>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DSPG 201</a:t>
            </a:r>
            <a:r>
              <a:rPr lang="en-US" sz="3200"/>
              <a:t>8</a:t>
            </a:r>
            <a:r>
              <a:rPr b="1" i="0" lang="en-US" sz="3200" u="none" cap="none" strike="noStrike">
                <a:solidFill>
                  <a:schemeClr val="dk2"/>
                </a:solidFill>
                <a:latin typeface="Raleway"/>
                <a:ea typeface="Raleway"/>
                <a:cs typeface="Raleway"/>
                <a:sym typeface="Raleway"/>
              </a:rPr>
              <a:t> Project Descriptions</a:t>
            </a:r>
            <a:endParaRPr b="1" i="0" sz="3200" u="none" cap="none" strike="noStrike">
              <a:solidFill>
                <a:schemeClr val="dk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50"/>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Data Sources</a:t>
            </a:r>
            <a:endParaRPr b="1" i="0" sz="4000" u="none" cap="none" strike="noStrike">
              <a:solidFill>
                <a:schemeClr val="dk2"/>
              </a:solidFill>
              <a:latin typeface="Raleway"/>
              <a:ea typeface="Raleway"/>
              <a:cs typeface="Raleway"/>
              <a:sym typeface="Raleway"/>
            </a:endParaRPr>
          </a:p>
        </p:txBody>
      </p:sp>
      <p:pic>
        <p:nvPicPr>
          <p:cNvPr id="221" name="Google Shape;221;p50"/>
          <p:cNvPicPr preferRelativeResize="0"/>
          <p:nvPr/>
        </p:nvPicPr>
        <p:blipFill>
          <a:blip r:embed="rId3">
            <a:alphaModFix/>
          </a:blip>
          <a:stretch>
            <a:fillRect/>
          </a:stretch>
        </p:blipFill>
        <p:spPr>
          <a:xfrm>
            <a:off x="1034125" y="1022101"/>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51"/>
          <p:cNvSpPr txBox="1"/>
          <p:nvPr>
            <p:ph type="title"/>
          </p:nvPr>
        </p:nvSpPr>
        <p:spPr>
          <a:xfrm>
            <a:off x="4437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sp>
        <p:nvSpPr>
          <p:cNvPr id="227" name="Google Shape;227;p51"/>
          <p:cNvSpPr txBox="1"/>
          <p:nvPr/>
        </p:nvSpPr>
        <p:spPr>
          <a:xfrm>
            <a:off x="443754" y="1172874"/>
            <a:ext cx="5758800" cy="44013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Building on research conducted since 2016</a:t>
            </a:r>
            <a:endParaRPr/>
          </a:p>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Understanding existing cost/value models for private  software </a:t>
            </a:r>
            <a:endParaRPr/>
          </a:p>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Adapting to open source software</a:t>
            </a:r>
            <a:endParaRPr/>
          </a:p>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Data collection (webscraping) </a:t>
            </a:r>
            <a:endParaRPr sz="2800">
              <a:solidFill>
                <a:schemeClr val="dk2"/>
              </a:solidFill>
              <a:latin typeface="Trebuchet MS"/>
              <a:ea typeface="Trebuchet MS"/>
              <a:cs typeface="Trebuchet MS"/>
              <a:sym typeface="Trebuchet MS"/>
            </a:endParaRPr>
          </a:p>
          <a:p>
            <a:pPr indent="-406400" lvl="1" marL="914400" marR="0" rtl="0" algn="l">
              <a:spcBef>
                <a:spcPts val="0"/>
              </a:spcBef>
              <a:spcAft>
                <a:spcPts val="0"/>
              </a:spcAft>
              <a:buClr>
                <a:srgbClr val="C00000"/>
              </a:buClr>
              <a:buSzPts val="2800"/>
              <a:buFont typeface="Trebuchet MS"/>
              <a:buChar char="○"/>
            </a:pPr>
            <a:r>
              <a:rPr lang="en-US" sz="2800">
                <a:solidFill>
                  <a:srgbClr val="C00000"/>
                </a:solidFill>
                <a:latin typeface="Trebuchet MS"/>
                <a:ea typeface="Trebuchet MS"/>
                <a:cs typeface="Trebuchet MS"/>
                <a:sym typeface="Trebuchet MS"/>
              </a:rPr>
              <a:t>code.gov &amp; GitHub</a:t>
            </a:r>
            <a:endParaRPr sz="2800">
              <a:solidFill>
                <a:srgbClr val="C00000"/>
              </a:solidFill>
              <a:latin typeface="Trebuchet MS"/>
              <a:ea typeface="Trebuchet MS"/>
              <a:cs typeface="Trebuchet MS"/>
              <a:sym typeface="Trebuchet MS"/>
            </a:endParaRPr>
          </a:p>
          <a:p>
            <a:pPr indent="-406400" lvl="1" marL="914400" marR="0" rtl="0" algn="l">
              <a:spcBef>
                <a:spcPts val="0"/>
              </a:spcBef>
              <a:spcAft>
                <a:spcPts val="0"/>
              </a:spcAft>
              <a:buClr>
                <a:srgbClr val="C00000"/>
              </a:buClr>
              <a:buSzPts val="2800"/>
              <a:buFont typeface="Trebuchet MS"/>
              <a:buChar char="○"/>
            </a:pPr>
            <a:r>
              <a:rPr lang="en-US" sz="2800">
                <a:solidFill>
                  <a:srgbClr val="C00000"/>
                </a:solidFill>
                <a:latin typeface="Trebuchet MS"/>
                <a:ea typeface="Trebuchet MS"/>
                <a:cs typeface="Trebuchet MS"/>
                <a:sym typeface="Trebuchet MS"/>
              </a:rPr>
              <a:t>CRAN</a:t>
            </a:r>
            <a:endParaRPr sz="2800">
              <a:solidFill>
                <a:srgbClr val="C00000"/>
              </a:solidFill>
              <a:latin typeface="Trebuchet MS"/>
              <a:ea typeface="Trebuchet MS"/>
              <a:cs typeface="Trebuchet MS"/>
              <a:sym typeface="Trebuchet MS"/>
            </a:endParaRPr>
          </a:p>
          <a:p>
            <a:pPr indent="-457200" lvl="0" marL="457200" marR="0" rtl="0" algn="l">
              <a:spcBef>
                <a:spcPts val="0"/>
              </a:spcBef>
              <a:spcAft>
                <a:spcPts val="0"/>
              </a:spcAft>
              <a:buClr>
                <a:schemeClr val="dk2"/>
              </a:buClr>
              <a:buSzPts val="2800"/>
              <a:buFont typeface="Arial"/>
              <a:buChar char="•"/>
            </a:pPr>
            <a:r>
              <a:rPr lang="en-US" sz="2800">
                <a:solidFill>
                  <a:schemeClr val="dk2"/>
                </a:solidFill>
                <a:latin typeface="Trebuchet MS"/>
                <a:ea typeface="Trebuchet MS"/>
                <a:cs typeface="Trebuchet MS"/>
                <a:sym typeface="Trebuchet MS"/>
              </a:rPr>
              <a:t>Modeling and network analysis</a:t>
            </a:r>
            <a:endParaRPr sz="2800">
              <a:solidFill>
                <a:schemeClr val="dk2"/>
              </a:solidFill>
              <a:latin typeface="Trebuchet MS"/>
              <a:ea typeface="Trebuchet MS"/>
              <a:cs typeface="Trebuchet MS"/>
              <a:sym typeface="Trebuchet MS"/>
            </a:endParaRPr>
          </a:p>
        </p:txBody>
      </p:sp>
      <p:pic>
        <p:nvPicPr>
          <p:cNvPr id="228" name="Google Shape;228;p51"/>
          <p:cNvPicPr preferRelativeResize="0"/>
          <p:nvPr/>
        </p:nvPicPr>
        <p:blipFill>
          <a:blip r:embed="rId3">
            <a:alphaModFix/>
          </a:blip>
          <a:stretch>
            <a:fillRect/>
          </a:stretch>
        </p:blipFill>
        <p:spPr>
          <a:xfrm>
            <a:off x="6118825" y="1100675"/>
            <a:ext cx="5472649" cy="501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32" name="Shape 232"/>
        <p:cNvGrpSpPr/>
        <p:nvPr/>
      </p:nvGrpSpPr>
      <p:grpSpPr>
        <a:xfrm>
          <a:off x="0" y="0"/>
          <a:ext cx="0" cy="0"/>
          <a:chOff x="0" y="0"/>
          <a:chExt cx="0" cy="0"/>
        </a:xfrm>
      </p:grpSpPr>
      <p:sp>
        <p:nvSpPr>
          <p:cNvPr id="233" name="Google Shape;233;p52"/>
          <p:cNvSpPr txBox="1"/>
          <p:nvPr>
            <p:ph type="ctrTitle"/>
          </p:nvPr>
        </p:nvSpPr>
        <p:spPr>
          <a:xfrm>
            <a:off x="461579" y="63843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Measuring Business Innovation Using Non-Traditional Data Sources</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
        <p:nvSpPr>
          <p:cNvPr id="234" name="Google Shape;234;p52"/>
          <p:cNvSpPr txBox="1"/>
          <p:nvPr>
            <p:ph idx="1" type="subTitle"/>
          </p:nvPr>
        </p:nvSpPr>
        <p:spPr>
          <a:xfrm>
            <a:off x="218850" y="3489325"/>
            <a:ext cx="9836700" cy="260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PI</a:t>
            </a:r>
            <a:r>
              <a:rPr b="1" i="0" lang="en-US" sz="2220" u="none" cap="none" strike="noStrike">
                <a:solidFill>
                  <a:schemeClr val="dk2"/>
                </a:solidFill>
                <a:latin typeface="Trebuchet MS"/>
                <a:ea typeface="Trebuchet MS"/>
                <a:cs typeface="Trebuchet MS"/>
                <a:sym typeface="Trebuchet MS"/>
              </a:rPr>
              <a:t>: </a:t>
            </a:r>
            <a:r>
              <a:rPr b="0" i="0" lang="en-US" sz="2220" u="none" cap="none" strike="noStrike">
                <a:solidFill>
                  <a:schemeClr val="dk2"/>
                </a:solidFill>
                <a:latin typeface="Trebuchet MS"/>
                <a:ea typeface="Trebuchet MS"/>
                <a:cs typeface="Trebuchet MS"/>
                <a:sym typeface="Trebuchet MS"/>
              </a:rPr>
              <a:t>Gizem Korkmaz </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rPr b="1" lang="en-US" sz="2220"/>
              <a:t>SDAL </a:t>
            </a:r>
            <a:r>
              <a:rPr b="1" i="0" lang="en-US" sz="2220" u="none" cap="none" strike="noStrike">
                <a:solidFill>
                  <a:schemeClr val="dk2"/>
                </a:solidFill>
                <a:latin typeface="Trebuchet MS"/>
                <a:ea typeface="Trebuchet MS"/>
                <a:cs typeface="Trebuchet MS"/>
                <a:sym typeface="Trebuchet MS"/>
              </a:rPr>
              <a:t>Team:</a:t>
            </a:r>
            <a:r>
              <a:rPr b="0" i="0" lang="en-US" sz="2220" u="none" cap="none" strike="noStrike">
                <a:solidFill>
                  <a:schemeClr val="dk2"/>
                </a:solidFill>
                <a:latin typeface="Trebuchet MS"/>
                <a:ea typeface="Trebuchet MS"/>
                <a:cs typeface="Trebuchet MS"/>
                <a:sym typeface="Trebuchet MS"/>
              </a:rPr>
              <a:t> </a:t>
            </a:r>
            <a:r>
              <a:rPr lang="en-US" sz="2220"/>
              <a:t>Ian Crandell,  </a:t>
            </a:r>
            <a:r>
              <a:rPr b="0" i="0" lang="en-US" sz="2220" u="none" cap="none" strike="noStrike">
                <a:solidFill>
                  <a:schemeClr val="dk2"/>
                </a:solidFill>
                <a:latin typeface="Trebuchet MS"/>
                <a:ea typeface="Trebuchet MS"/>
                <a:cs typeface="Trebuchet MS"/>
                <a:sym typeface="Trebuchet MS"/>
              </a:rPr>
              <a:t>Bianica Pires, </a:t>
            </a:r>
            <a:r>
              <a:rPr lang="en-US" sz="2220"/>
              <a:t> </a:t>
            </a:r>
            <a:r>
              <a:rPr b="0" i="0" lang="en-US" sz="2220" u="none" cap="none" strike="noStrike">
                <a:solidFill>
                  <a:schemeClr val="dk2"/>
                </a:solidFill>
                <a:latin typeface="Trebuchet MS"/>
                <a:ea typeface="Trebuchet MS"/>
                <a:cs typeface="Trebuchet MS"/>
                <a:sym typeface="Trebuchet MS"/>
              </a:rPr>
              <a:t>and </a:t>
            </a:r>
            <a:r>
              <a:rPr lang="en-US" sz="2220"/>
              <a:t>Stephanie Shipp</a:t>
            </a:r>
            <a:endParaRPr sz="2220"/>
          </a:p>
          <a:p>
            <a:pPr indent="0" lvl="0" marL="0" marR="0" rtl="0" algn="l">
              <a:lnSpc>
                <a:spcPct val="80000"/>
              </a:lnSpc>
              <a:spcBef>
                <a:spcPts val="1000"/>
              </a:spcBef>
              <a:spcAft>
                <a:spcPts val="0"/>
              </a:spcAft>
              <a:buClr>
                <a:schemeClr val="dk2"/>
              </a:buClr>
              <a:buFont typeface="Arial"/>
              <a:buNone/>
            </a:pPr>
            <a:r>
              <a:rPr b="1" lang="en-US" sz="2220"/>
              <a:t>DSPG Team:</a:t>
            </a:r>
            <a:r>
              <a:rPr lang="en-US" sz="2220"/>
              <a:t> Fangfang Lee, Eirik Iversen (and Bayoan Santiago)</a:t>
            </a:r>
            <a:endParaRPr sz="2220"/>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a:t>
            </a:r>
            <a:r>
              <a:rPr b="0" i="0" lang="en-US" sz="2220" u="none" cap="none" strike="noStrike">
                <a:solidFill>
                  <a:schemeClr val="dk2"/>
                </a:solidFill>
                <a:latin typeface="Trebuchet MS"/>
                <a:ea typeface="Trebuchet MS"/>
                <a:cs typeface="Trebuchet MS"/>
                <a:sym typeface="Trebuchet MS"/>
              </a:rPr>
              <a:t> </a:t>
            </a:r>
            <a:r>
              <a:rPr b="1" i="0" lang="en-US" sz="2220" u="none" cap="none" strike="noStrike">
                <a:solidFill>
                  <a:schemeClr val="dk2"/>
                </a:solidFill>
              </a:rPr>
              <a:t>Gary An</a:t>
            </a:r>
            <a:r>
              <a:rPr b="1" lang="en-US" sz="2220"/>
              <a:t>derson,</a:t>
            </a:r>
            <a:r>
              <a:rPr lang="en-US" sz="2220"/>
              <a:t> </a:t>
            </a:r>
            <a:r>
              <a:rPr b="0" i="0" lang="en-US" sz="2220" u="none" cap="none" strike="noStrike">
                <a:solidFill>
                  <a:schemeClr val="dk2"/>
                </a:solidFill>
                <a:latin typeface="Trebuchet MS"/>
                <a:ea typeface="Trebuchet MS"/>
                <a:cs typeface="Trebuchet MS"/>
                <a:sym typeface="Trebuchet MS"/>
              </a:rPr>
              <a:t>National Science Foundation (NSF) </a:t>
            </a:r>
            <a:br>
              <a:rPr lang="en-US"/>
            </a:br>
            <a:r>
              <a:rPr b="0" i="0" lang="en-US" sz="2220" u="none" cap="none" strike="noStrike">
                <a:solidFill>
                  <a:schemeClr val="dk2"/>
                </a:solidFill>
                <a:latin typeface="Trebuchet MS"/>
                <a:ea typeface="Trebuchet MS"/>
                <a:cs typeface="Trebuchet MS"/>
                <a:sym typeface="Trebuchet MS"/>
              </a:rPr>
              <a:t>National Center for Science and Engineering Statistics (NCSES)</a:t>
            </a:r>
            <a:endParaRPr b="1" i="0" sz="2220" u="none" cap="none" strike="noStrike">
              <a:solidFill>
                <a:schemeClr val="dk2"/>
              </a:solidFill>
              <a:latin typeface="Trebuchet MS"/>
              <a:ea typeface="Trebuchet MS"/>
              <a:cs typeface="Trebuchet MS"/>
              <a:sym typeface="Trebuchet MS"/>
            </a:endParaRPr>
          </a:p>
        </p:txBody>
      </p:sp>
      <p:pic>
        <p:nvPicPr>
          <p:cNvPr id="235" name="Google Shape;235;p52"/>
          <p:cNvPicPr preferRelativeResize="0"/>
          <p:nvPr/>
        </p:nvPicPr>
        <p:blipFill rotWithShape="1">
          <a:blip r:embed="rId4">
            <a:alphaModFix/>
          </a:blip>
          <a:srcRect b="0" l="0" r="0" t="0"/>
          <a:stretch/>
        </p:blipFill>
        <p:spPr>
          <a:xfrm>
            <a:off x="4519725" y="5710202"/>
            <a:ext cx="1613100" cy="107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53"/>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
        <p:nvSpPr>
          <p:cNvPr id="242" name="Google Shape;242;p53"/>
          <p:cNvSpPr txBox="1"/>
          <p:nvPr>
            <p:ph idx="1" type="body"/>
          </p:nvPr>
        </p:nvSpPr>
        <p:spPr>
          <a:xfrm>
            <a:off x="578800" y="1190925"/>
            <a:ext cx="11035200" cy="4599000"/>
          </a:xfrm>
          <a:prstGeom prst="rect">
            <a:avLst/>
          </a:prstGeom>
          <a:noFill/>
          <a:ln>
            <a:noFill/>
          </a:ln>
        </p:spPr>
        <p:txBody>
          <a:bodyPr anchorCtr="0" anchor="t" bIns="45700" lIns="91425" spcFirstLastPara="1" rIns="91425" wrap="square" tIns="45700">
            <a:noAutofit/>
          </a:bodyPr>
          <a:lstStyle/>
          <a:p>
            <a:pPr indent="-203200" lvl="0" marL="228600" marR="0" rtl="0" algn="l">
              <a:lnSpc>
                <a:spcPct val="90000"/>
              </a:lnSpc>
              <a:spcBef>
                <a:spcPts val="10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This project aims to test the feasibility of developing innovation metrics using </a:t>
            </a:r>
            <a:r>
              <a:rPr b="0" i="1" lang="en-US" sz="2400" u="none" cap="none" strike="noStrike">
                <a:solidFill>
                  <a:srgbClr val="C00000"/>
                </a:solidFill>
                <a:latin typeface="Trebuchet MS"/>
                <a:ea typeface="Trebuchet MS"/>
                <a:cs typeface="Trebuchet MS"/>
                <a:sym typeface="Trebuchet MS"/>
              </a:rPr>
              <a:t>non-traditional data sources</a:t>
            </a:r>
            <a:r>
              <a:rPr b="0" i="0" lang="en-US" sz="2400" u="none" cap="none" strike="noStrike">
                <a:solidFill>
                  <a:schemeClr val="dk2"/>
                </a:solidFill>
                <a:latin typeface="Trebuchet MS"/>
                <a:ea typeface="Trebuchet MS"/>
                <a:cs typeface="Trebuchet MS"/>
                <a:sym typeface="Trebuchet MS"/>
              </a:rPr>
              <a:t> including product announcements, press releases, and other information obtained through web scraping or queries of selected companies. </a:t>
            </a:r>
            <a:endParaRPr b="0" i="0" sz="2400" u="none" cap="none" strike="noStrike">
              <a:solidFill>
                <a:schemeClr val="dk2"/>
              </a:solidFill>
              <a:latin typeface="Trebuchet MS"/>
              <a:ea typeface="Trebuchet MS"/>
              <a:cs typeface="Trebuchet MS"/>
              <a:sym typeface="Trebuchet MS"/>
            </a:endParaRPr>
          </a:p>
          <a:p>
            <a:pPr indent="-203200" lvl="0" marL="228600" rtl="0" algn="l">
              <a:lnSpc>
                <a:spcPct val="80000"/>
              </a:lnSpc>
              <a:spcBef>
                <a:spcPts val="1000"/>
              </a:spcBef>
              <a:spcAft>
                <a:spcPts val="0"/>
              </a:spcAft>
              <a:buClr>
                <a:schemeClr val="dk2"/>
              </a:buClr>
              <a:buSzPts val="2400"/>
              <a:buFont typeface="Arial"/>
              <a:buChar char="•"/>
            </a:pPr>
            <a:r>
              <a:rPr lang="en-US" sz="2400"/>
              <a:t>How can </a:t>
            </a:r>
            <a:r>
              <a:rPr i="1" lang="en-US" sz="2400">
                <a:solidFill>
                  <a:srgbClr val="C00000"/>
                </a:solidFill>
              </a:rPr>
              <a:t>opportunity and administrative data</a:t>
            </a:r>
            <a:r>
              <a:rPr lang="en-US" sz="2400"/>
              <a:t> be leveraged? What information could be obtained using non-traditional data sources? What methods and models are needed to adapt </a:t>
            </a:r>
            <a:endParaRPr sz="2400"/>
          </a:p>
          <a:p>
            <a:pPr indent="-203200" lvl="0" marL="228600" rtl="0" algn="l">
              <a:spcBef>
                <a:spcPts val="0"/>
              </a:spcBef>
              <a:spcAft>
                <a:spcPts val="0"/>
              </a:spcAft>
              <a:buClr>
                <a:schemeClr val="dk2"/>
              </a:buClr>
              <a:buSzPts val="2400"/>
              <a:buFont typeface="Arial"/>
              <a:buChar char="•"/>
            </a:pPr>
            <a:r>
              <a:rPr lang="en-US" sz="2400"/>
              <a:t>Current practice to measure business innovation is to </a:t>
            </a:r>
            <a:r>
              <a:rPr i="1" lang="en-US" sz="2400">
                <a:solidFill>
                  <a:srgbClr val="C00000"/>
                </a:solidFill>
              </a:rPr>
              <a:t>survey</a:t>
            </a:r>
            <a:r>
              <a:rPr lang="en-US" sz="2400"/>
              <a:t> a sample of companies.(e.g., </a:t>
            </a:r>
            <a:r>
              <a:rPr lang="en-US" sz="2400">
                <a:solidFill>
                  <a:srgbClr val="1C4587"/>
                </a:solidFill>
              </a:rPr>
              <a:t>Business R&amp;D and Innovation Survey(BRDIS)</a:t>
            </a:r>
            <a:r>
              <a:rPr lang="en-US" sz="2400"/>
              <a:t>). </a:t>
            </a:r>
            <a:endParaRPr sz="2400"/>
          </a:p>
          <a:p>
            <a:pPr indent="-228600" lvl="1" marL="685800" rtl="0" algn="l">
              <a:spcBef>
                <a:spcPts val="0"/>
              </a:spcBef>
              <a:spcAft>
                <a:spcPts val="0"/>
              </a:spcAft>
              <a:buSzPts val="2400"/>
              <a:buChar char="•"/>
            </a:pPr>
            <a:r>
              <a:rPr lang="en-US"/>
              <a:t>How can this approach complement the survey?</a:t>
            </a:r>
            <a:endParaRPr sz="2400"/>
          </a:p>
          <a:p>
            <a:pPr indent="-50800" lvl="0" marL="228600" marR="0" rtl="0" algn="l">
              <a:lnSpc>
                <a:spcPct val="90000"/>
              </a:lnSpc>
              <a:spcBef>
                <a:spcPts val="1000"/>
              </a:spcBef>
              <a:spcAft>
                <a:spcPts val="0"/>
              </a:spcAft>
              <a:buClr>
                <a:schemeClr val="dk2"/>
              </a:buClr>
              <a:buSzPts val="2800"/>
              <a:buFont typeface="Arial"/>
              <a:buNone/>
            </a:pPr>
            <a:r>
              <a:t/>
            </a:r>
            <a:endParaRPr b="0" i="0" sz="24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54"/>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Current Focus</a:t>
            </a:r>
            <a:endParaRPr b="1" i="0" sz="4000" u="none" cap="none" strike="noStrike">
              <a:solidFill>
                <a:schemeClr val="dk2"/>
              </a:solidFill>
              <a:latin typeface="Raleway"/>
              <a:ea typeface="Raleway"/>
              <a:cs typeface="Raleway"/>
              <a:sym typeface="Raleway"/>
            </a:endParaRPr>
          </a:p>
        </p:txBody>
      </p:sp>
      <p:sp>
        <p:nvSpPr>
          <p:cNvPr id="248" name="Google Shape;248;p54"/>
          <p:cNvSpPr txBox="1"/>
          <p:nvPr>
            <p:ph idx="1" type="body"/>
          </p:nvPr>
        </p:nvSpPr>
        <p:spPr>
          <a:xfrm>
            <a:off x="443750" y="1072500"/>
            <a:ext cx="6401700" cy="5116500"/>
          </a:xfrm>
          <a:prstGeom prst="rect">
            <a:avLst/>
          </a:prstGeom>
          <a:noFill/>
          <a:ln>
            <a:noFill/>
          </a:ln>
        </p:spPr>
        <p:txBody>
          <a:bodyPr anchorCtr="0" anchor="t" bIns="45700" lIns="91425" spcFirstLastPara="1" rIns="91425" wrap="square" tIns="45700">
            <a:noAutofit/>
          </a:bodyPr>
          <a:lstStyle/>
          <a:p>
            <a:pPr indent="-165100" lvl="0" marL="228600" rtl="0" algn="l">
              <a:lnSpc>
                <a:spcPct val="115000"/>
              </a:lnSpc>
              <a:spcBef>
                <a:spcPts val="500"/>
              </a:spcBef>
              <a:spcAft>
                <a:spcPts val="0"/>
              </a:spcAft>
              <a:buClr>
                <a:schemeClr val="dk2"/>
              </a:buClr>
              <a:buSzPts val="2000"/>
              <a:buFont typeface="Arial"/>
              <a:buChar char="•"/>
            </a:pPr>
            <a:r>
              <a:rPr lang="en-US" sz="2000"/>
              <a:t>Is it possible to reliably identify the incidence of </a:t>
            </a:r>
            <a:r>
              <a:rPr i="1" lang="en-US" sz="2000">
                <a:solidFill>
                  <a:srgbClr val="990000"/>
                </a:solidFill>
              </a:rPr>
              <a:t>product innovation</a:t>
            </a:r>
            <a:r>
              <a:rPr lang="en-US" sz="2000"/>
              <a:t> in particular industries, along lines of Oslo Manual definition. </a:t>
            </a:r>
            <a:endParaRPr sz="2000"/>
          </a:p>
          <a:p>
            <a:pPr indent="-165100" lvl="0" marL="228600" rtl="0" algn="l">
              <a:lnSpc>
                <a:spcPct val="115000"/>
              </a:lnSpc>
              <a:spcBef>
                <a:spcPts val="0"/>
              </a:spcBef>
              <a:spcAft>
                <a:spcPts val="0"/>
              </a:spcAft>
              <a:buClr>
                <a:schemeClr val="dk2"/>
              </a:buClr>
              <a:buSzPts val="2000"/>
              <a:buFont typeface="Arial"/>
              <a:buChar char="•"/>
            </a:pPr>
            <a:r>
              <a:rPr lang="en-US" sz="2000"/>
              <a:t> How does it vary in different </a:t>
            </a:r>
            <a:r>
              <a:rPr lang="en-US" sz="2000">
                <a:solidFill>
                  <a:srgbClr val="990000"/>
                </a:solidFill>
              </a:rPr>
              <a:t>industries/sectors</a:t>
            </a:r>
            <a:r>
              <a:rPr lang="en-US" sz="2000"/>
              <a:t>?</a:t>
            </a:r>
            <a:endParaRPr sz="2000"/>
          </a:p>
          <a:p>
            <a:pPr indent="-203200" lvl="1" marL="685800" rtl="0" algn="l">
              <a:lnSpc>
                <a:spcPct val="80000"/>
              </a:lnSpc>
              <a:spcBef>
                <a:spcPts val="0"/>
              </a:spcBef>
              <a:spcAft>
                <a:spcPts val="0"/>
              </a:spcAft>
              <a:buSzPts val="2000"/>
              <a:buChar char="•"/>
            </a:pPr>
            <a:r>
              <a:rPr lang="en-US" sz="2000"/>
              <a:t>Pharmaceutical industry: drugs and medical devices</a:t>
            </a:r>
            <a:endParaRPr sz="2000"/>
          </a:p>
          <a:p>
            <a:pPr indent="-203200" lvl="1" marL="685800" rtl="0" algn="l">
              <a:lnSpc>
                <a:spcPct val="80000"/>
              </a:lnSpc>
              <a:spcBef>
                <a:spcPts val="0"/>
              </a:spcBef>
              <a:spcAft>
                <a:spcPts val="0"/>
              </a:spcAft>
              <a:buSzPts val="2000"/>
              <a:buChar char="•"/>
            </a:pPr>
            <a:r>
              <a:rPr lang="en-US" sz="2000"/>
              <a:t>Scientific R&amp;D and Technology</a:t>
            </a:r>
            <a:endParaRPr sz="2000"/>
          </a:p>
          <a:p>
            <a:pPr indent="-165100" lvl="0" marL="228600" rtl="0" algn="l">
              <a:lnSpc>
                <a:spcPct val="115000"/>
              </a:lnSpc>
              <a:spcBef>
                <a:spcPts val="0"/>
              </a:spcBef>
              <a:spcAft>
                <a:spcPts val="0"/>
              </a:spcAft>
              <a:buClr>
                <a:schemeClr val="dk2"/>
              </a:buClr>
              <a:buSzPts val="2000"/>
              <a:buFont typeface="Arial"/>
              <a:buChar char="•"/>
            </a:pPr>
            <a:r>
              <a:rPr lang="en-US" sz="2000"/>
              <a:t> Which </a:t>
            </a:r>
            <a:r>
              <a:rPr i="1" lang="en-US" sz="2000">
                <a:solidFill>
                  <a:srgbClr val="1155CC"/>
                </a:solidFill>
              </a:rPr>
              <a:t>data sources</a:t>
            </a:r>
            <a:r>
              <a:rPr lang="en-US" sz="2000"/>
              <a:t> will allow us to quantify </a:t>
            </a:r>
            <a:r>
              <a:rPr i="1" lang="en-US" sz="2000"/>
              <a:t>more accurately</a:t>
            </a:r>
            <a:r>
              <a:rPr lang="en-US" sz="2000"/>
              <a:t> the </a:t>
            </a:r>
            <a:r>
              <a:rPr i="1" lang="en-US" sz="2000">
                <a:solidFill>
                  <a:srgbClr val="990000"/>
                </a:solidFill>
              </a:rPr>
              <a:t>number and types of new products</a:t>
            </a:r>
            <a:r>
              <a:rPr lang="en-US" sz="2000"/>
              <a:t> being introduced? (an innovation metric)</a:t>
            </a:r>
            <a:endParaRPr sz="2000"/>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FDA.gov</a:t>
            </a:r>
            <a:endParaRPr i="1" sz="2000">
              <a:solidFill>
                <a:srgbClr val="7030A0"/>
              </a:solidFill>
            </a:endParaRPr>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SEC Filings</a:t>
            </a:r>
            <a:endParaRPr i="1" sz="2000">
              <a:solidFill>
                <a:srgbClr val="7030A0"/>
              </a:solidFill>
            </a:endParaRPr>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Trade Journals</a:t>
            </a:r>
            <a:endParaRPr i="1" sz="2000">
              <a:solidFill>
                <a:srgbClr val="7030A0"/>
              </a:solidFill>
            </a:endParaRPr>
          </a:p>
          <a:p>
            <a:pPr indent="-203200" lvl="1" marL="685800" rtl="0" algn="l">
              <a:lnSpc>
                <a:spcPct val="115000"/>
              </a:lnSpc>
              <a:spcBef>
                <a:spcPts val="0"/>
              </a:spcBef>
              <a:spcAft>
                <a:spcPts val="0"/>
              </a:spcAft>
              <a:buClr>
                <a:srgbClr val="7030A0"/>
              </a:buClr>
              <a:buSzPts val="2000"/>
              <a:buChar char="•"/>
            </a:pPr>
            <a:r>
              <a:rPr i="1" lang="en-US" sz="2000">
                <a:solidFill>
                  <a:srgbClr val="7030A0"/>
                </a:solidFill>
              </a:rPr>
              <a:t>Databases: Proquest, Techcrunch, and others</a:t>
            </a:r>
            <a:endParaRPr i="1" sz="2000">
              <a:solidFill>
                <a:srgbClr val="7030A0"/>
              </a:solidFill>
            </a:endParaRPr>
          </a:p>
          <a:p>
            <a:pPr indent="-167640" lvl="0" marL="228600" marR="0" rtl="0" algn="l">
              <a:lnSpc>
                <a:spcPct val="80000"/>
              </a:lnSpc>
              <a:spcBef>
                <a:spcPts val="1000"/>
              </a:spcBef>
              <a:spcAft>
                <a:spcPts val="0"/>
              </a:spcAft>
              <a:buClr>
                <a:schemeClr val="dk2"/>
              </a:buClr>
              <a:buSzPts val="2000"/>
              <a:buFont typeface="Arial"/>
              <a:buChar char="•"/>
            </a:pPr>
            <a:r>
              <a:t/>
            </a:r>
            <a:endParaRPr sz="2000"/>
          </a:p>
          <a:p>
            <a:pPr indent="-64135" lvl="0" marL="228600" marR="0" rtl="0" algn="l">
              <a:lnSpc>
                <a:spcPct val="80000"/>
              </a:lnSpc>
              <a:spcBef>
                <a:spcPts val="1000"/>
              </a:spcBef>
              <a:spcAft>
                <a:spcPts val="0"/>
              </a:spcAft>
              <a:buClr>
                <a:schemeClr val="dk2"/>
              </a:buClr>
              <a:buSzPts val="2590"/>
              <a:buFont typeface="Arial"/>
              <a:buNone/>
            </a:pPr>
            <a:r>
              <a:t/>
            </a:r>
            <a:endParaRPr b="0" i="0" sz="2000" u="none" cap="none" strike="noStrike">
              <a:solidFill>
                <a:schemeClr val="dk2"/>
              </a:solidFill>
              <a:latin typeface="Trebuchet MS"/>
              <a:ea typeface="Trebuchet MS"/>
              <a:cs typeface="Trebuchet MS"/>
              <a:sym typeface="Trebuchet MS"/>
            </a:endParaRPr>
          </a:p>
        </p:txBody>
      </p:sp>
      <p:pic>
        <p:nvPicPr>
          <p:cNvPr id="249" name="Google Shape;249;p54"/>
          <p:cNvPicPr preferRelativeResize="0"/>
          <p:nvPr/>
        </p:nvPicPr>
        <p:blipFill rotWithShape="1">
          <a:blip r:embed="rId3">
            <a:alphaModFix/>
          </a:blip>
          <a:srcRect b="0" l="0" r="27330" t="0"/>
          <a:stretch/>
        </p:blipFill>
        <p:spPr>
          <a:xfrm>
            <a:off x="6931925" y="1021975"/>
            <a:ext cx="4780200" cy="5116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253" name="Shape 253"/>
        <p:cNvGrpSpPr/>
        <p:nvPr/>
      </p:nvGrpSpPr>
      <p:grpSpPr>
        <a:xfrm>
          <a:off x="0" y="0"/>
          <a:ext cx="0" cy="0"/>
          <a:chOff x="0" y="0"/>
          <a:chExt cx="0" cy="0"/>
        </a:xfrm>
      </p:grpSpPr>
      <p:sp>
        <p:nvSpPr>
          <p:cNvPr id="254" name="Google Shape;254;p55"/>
          <p:cNvSpPr/>
          <p:nvPr/>
        </p:nvSpPr>
        <p:spPr>
          <a:xfrm>
            <a:off x="6697675" y="557100"/>
            <a:ext cx="5355300" cy="6190200"/>
          </a:xfrm>
          <a:prstGeom prst="rect">
            <a:avLst/>
          </a:prstGeom>
          <a:solidFill>
            <a:srgbClr val="FFFFFF"/>
          </a:solidFill>
          <a:ln cap="flat" cmpd="sng" w="2857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55"/>
          <p:cNvPicPr preferRelativeResize="0"/>
          <p:nvPr/>
        </p:nvPicPr>
        <p:blipFill rotWithShape="1">
          <a:blip r:embed="rId3">
            <a:alphaModFix/>
          </a:blip>
          <a:srcRect b="80141" l="7158" r="0" t="0"/>
          <a:stretch/>
        </p:blipFill>
        <p:spPr>
          <a:xfrm>
            <a:off x="6716988" y="710375"/>
            <a:ext cx="5136476" cy="778325"/>
          </a:xfrm>
          <a:prstGeom prst="rect">
            <a:avLst/>
          </a:prstGeom>
          <a:noFill/>
          <a:ln>
            <a:noFill/>
          </a:ln>
        </p:spPr>
      </p:pic>
      <p:pic>
        <p:nvPicPr>
          <p:cNvPr id="256" name="Google Shape;256;p55"/>
          <p:cNvPicPr preferRelativeResize="0"/>
          <p:nvPr/>
        </p:nvPicPr>
        <p:blipFill>
          <a:blip r:embed="rId4">
            <a:alphaModFix/>
          </a:blip>
          <a:stretch>
            <a:fillRect/>
          </a:stretch>
        </p:blipFill>
        <p:spPr>
          <a:xfrm>
            <a:off x="6928088" y="1420000"/>
            <a:ext cx="4561901" cy="5282676"/>
          </a:xfrm>
          <a:prstGeom prst="rect">
            <a:avLst/>
          </a:prstGeom>
          <a:noFill/>
          <a:ln>
            <a:noFill/>
          </a:ln>
        </p:spPr>
      </p:pic>
      <p:pic>
        <p:nvPicPr>
          <p:cNvPr id="257" name="Google Shape;257;p55"/>
          <p:cNvPicPr preferRelativeResize="0"/>
          <p:nvPr/>
        </p:nvPicPr>
        <p:blipFill>
          <a:blip r:embed="rId5">
            <a:alphaModFix/>
          </a:blip>
          <a:stretch>
            <a:fillRect/>
          </a:stretch>
        </p:blipFill>
        <p:spPr>
          <a:xfrm>
            <a:off x="8772949" y="4058850"/>
            <a:ext cx="2754530" cy="915300"/>
          </a:xfrm>
          <a:prstGeom prst="rect">
            <a:avLst/>
          </a:prstGeom>
          <a:noFill/>
          <a:ln>
            <a:noFill/>
          </a:ln>
        </p:spPr>
      </p:pic>
      <p:pic>
        <p:nvPicPr>
          <p:cNvPr id="258" name="Google Shape;258;p55"/>
          <p:cNvPicPr preferRelativeResize="0"/>
          <p:nvPr/>
        </p:nvPicPr>
        <p:blipFill rotWithShape="1">
          <a:blip r:embed="rId6">
            <a:alphaModFix/>
          </a:blip>
          <a:srcRect b="0" l="0" r="31656" t="0"/>
          <a:stretch/>
        </p:blipFill>
        <p:spPr>
          <a:xfrm>
            <a:off x="516625" y="2828900"/>
            <a:ext cx="6003000" cy="3818850"/>
          </a:xfrm>
          <a:prstGeom prst="rect">
            <a:avLst/>
          </a:prstGeom>
          <a:noFill/>
          <a:ln cap="flat" cmpd="sng" w="38100">
            <a:solidFill>
              <a:srgbClr val="000000"/>
            </a:solidFill>
            <a:prstDash val="solid"/>
            <a:round/>
            <a:headEnd len="sm" w="sm" type="none"/>
            <a:tailEnd len="sm" w="sm" type="none"/>
          </a:ln>
        </p:spPr>
      </p:pic>
      <p:sp>
        <p:nvSpPr>
          <p:cNvPr id="259" name="Google Shape;259;p55"/>
          <p:cNvSpPr txBox="1"/>
          <p:nvPr>
            <p:ph type="title"/>
          </p:nvPr>
        </p:nvSpPr>
        <p:spPr>
          <a:xfrm>
            <a:off x="292354" y="1"/>
            <a:ext cx="11322300" cy="1022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Raleway"/>
              <a:buNone/>
            </a:pPr>
            <a:r>
              <a:rPr b="1" i="0" lang="en-US" sz="3000" u="none" cap="none" strike="noStrike">
                <a:solidFill>
                  <a:schemeClr val="dk2"/>
                </a:solidFill>
                <a:latin typeface="Raleway"/>
                <a:ea typeface="Raleway"/>
                <a:cs typeface="Raleway"/>
                <a:sym typeface="Raleway"/>
              </a:rPr>
              <a:t>Project Goals &amp; Deliverables</a:t>
            </a:r>
            <a:endParaRPr b="1" i="0" sz="3000" u="none" cap="none" strike="noStrike">
              <a:solidFill>
                <a:schemeClr val="dk2"/>
              </a:solidFill>
              <a:latin typeface="Raleway"/>
              <a:ea typeface="Raleway"/>
              <a:cs typeface="Raleway"/>
              <a:sym typeface="Raleway"/>
            </a:endParaRPr>
          </a:p>
        </p:txBody>
      </p:sp>
      <p:sp>
        <p:nvSpPr>
          <p:cNvPr id="260" name="Google Shape;260;p55"/>
          <p:cNvSpPr txBox="1"/>
          <p:nvPr>
            <p:ph idx="1" type="body"/>
          </p:nvPr>
        </p:nvSpPr>
        <p:spPr>
          <a:xfrm>
            <a:off x="247250" y="791425"/>
            <a:ext cx="6401700" cy="4713000"/>
          </a:xfrm>
          <a:prstGeom prst="rect">
            <a:avLst/>
          </a:prstGeom>
          <a:noFill/>
          <a:ln>
            <a:noFill/>
          </a:ln>
        </p:spPr>
        <p:txBody>
          <a:bodyPr anchorCtr="0" anchor="t" bIns="45700" lIns="91425" spcFirstLastPara="1" rIns="91425" wrap="square" tIns="45700">
            <a:noAutofit/>
          </a:bodyPr>
          <a:lstStyle/>
          <a:p>
            <a:pPr indent="-165100" lvl="0" marL="228600" rtl="0" algn="l">
              <a:lnSpc>
                <a:spcPct val="115000"/>
              </a:lnSpc>
              <a:spcBef>
                <a:spcPts val="500"/>
              </a:spcBef>
              <a:spcAft>
                <a:spcPts val="0"/>
              </a:spcAft>
              <a:buClr>
                <a:schemeClr val="dk2"/>
              </a:buClr>
              <a:buSzPts val="2000"/>
              <a:buFont typeface="Arial"/>
              <a:buChar char="•"/>
            </a:pPr>
            <a:r>
              <a:rPr lang="en-US" sz="2000"/>
              <a:t>Webscraping trade journals</a:t>
            </a:r>
            <a:endParaRPr sz="2000"/>
          </a:p>
          <a:p>
            <a:pPr indent="-165100" lvl="0" marL="228600" rtl="0" algn="l">
              <a:lnSpc>
                <a:spcPct val="115000"/>
              </a:lnSpc>
              <a:spcBef>
                <a:spcPts val="0"/>
              </a:spcBef>
              <a:spcAft>
                <a:spcPts val="0"/>
              </a:spcAft>
              <a:buClr>
                <a:schemeClr val="dk2"/>
              </a:buClr>
              <a:buSzPts val="2000"/>
              <a:buFont typeface="Arial"/>
              <a:buChar char="•"/>
            </a:pPr>
            <a:r>
              <a:rPr lang="en-US" sz="2000"/>
              <a:t>Text-labeling to develop algorithms</a:t>
            </a:r>
            <a:endParaRPr sz="2000"/>
          </a:p>
          <a:p>
            <a:pPr indent="-165100" lvl="0" marL="228600" rtl="0" algn="l">
              <a:lnSpc>
                <a:spcPct val="115000"/>
              </a:lnSpc>
              <a:spcBef>
                <a:spcPts val="0"/>
              </a:spcBef>
              <a:spcAft>
                <a:spcPts val="0"/>
              </a:spcAft>
              <a:buClr>
                <a:schemeClr val="dk2"/>
              </a:buClr>
              <a:buSzPts val="2000"/>
              <a:buFont typeface="Arial"/>
              <a:buChar char="•"/>
            </a:pPr>
            <a:r>
              <a:rPr lang="en-US" sz="2000"/>
              <a:t>Text-mining to identify counts by product and company </a:t>
            </a:r>
            <a:endParaRPr sz="2000"/>
          </a:p>
          <a:p>
            <a:pPr indent="-165100" lvl="0" marL="228600" rtl="0" algn="l">
              <a:lnSpc>
                <a:spcPct val="115000"/>
              </a:lnSpc>
              <a:spcBef>
                <a:spcPts val="0"/>
              </a:spcBef>
              <a:spcAft>
                <a:spcPts val="0"/>
              </a:spcAft>
              <a:buClr>
                <a:schemeClr val="dk2"/>
              </a:buClr>
              <a:buSzPts val="2000"/>
              <a:buFont typeface="Arial"/>
              <a:buChar char="•"/>
            </a:pPr>
            <a:r>
              <a:rPr lang="en-US" sz="2000"/>
              <a:t>Data source comparisons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64" name="Shape 264"/>
        <p:cNvGrpSpPr/>
        <p:nvPr/>
      </p:nvGrpSpPr>
      <p:grpSpPr>
        <a:xfrm>
          <a:off x="0" y="0"/>
          <a:ext cx="0" cy="0"/>
          <a:chOff x="0" y="0"/>
          <a:chExt cx="0" cy="0"/>
        </a:xfrm>
      </p:grpSpPr>
      <p:sp>
        <p:nvSpPr>
          <p:cNvPr id="265" name="Google Shape;265;p56"/>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Identifying Science, Technology, Engineering, and Mathematics (STEM) Pathways</a:t>
            </a:r>
            <a:endParaRPr b="1" i="0" sz="3200" u="none" cap="none" strike="noStrike">
              <a:solidFill>
                <a:schemeClr val="dk2"/>
              </a:solidFill>
              <a:latin typeface="Raleway"/>
              <a:ea typeface="Raleway"/>
              <a:cs typeface="Raleway"/>
              <a:sym typeface="Raleway"/>
            </a:endParaRPr>
          </a:p>
        </p:txBody>
      </p:sp>
      <p:sp>
        <p:nvSpPr>
          <p:cNvPr id="266" name="Google Shape;266;p56"/>
          <p:cNvSpPr txBox="1"/>
          <p:nvPr>
            <p:ph idx="1" type="subTitle"/>
          </p:nvPr>
        </p:nvSpPr>
        <p:spPr>
          <a:xfrm>
            <a:off x="343544" y="3685140"/>
            <a:ext cx="8900663" cy="1655762"/>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PI: </a:t>
            </a:r>
            <a:r>
              <a:rPr b="0" i="0" lang="en-US" sz="2220" u="none" cap="none" strike="noStrike">
                <a:solidFill>
                  <a:schemeClr val="dk2"/>
                </a:solidFill>
                <a:latin typeface="Trebuchet MS"/>
                <a:ea typeface="Trebuchet MS"/>
                <a:cs typeface="Trebuchet MS"/>
                <a:sym typeface="Trebuchet MS"/>
              </a:rPr>
              <a:t>Bianica Pires </a:t>
            </a:r>
            <a:endParaRPr sz="2220"/>
          </a:p>
          <a:p>
            <a:pPr indent="0" lvl="0" marL="0" marR="0" rtl="0" algn="l">
              <a:lnSpc>
                <a:spcPct val="80000"/>
              </a:lnSpc>
              <a:spcBef>
                <a:spcPts val="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lang="en-US" sz="2220"/>
              <a:t>Ian Crandell, Sallie Keller</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b="1" lang="en-US" sz="2220"/>
              <a:t>Karen Hamrick</a:t>
            </a:r>
            <a:r>
              <a:rPr lang="en-US" sz="2220"/>
              <a:t>, National Center for Science and Engineering Statistics (NCSES)</a:t>
            </a:r>
            <a:br>
              <a:rPr lang="en-US" sz="2220"/>
            </a:br>
            <a:endParaRPr b="1" i="0" sz="2220" u="none" cap="none" strike="noStrike">
              <a:solidFill>
                <a:schemeClr val="dk2"/>
              </a:solidFill>
              <a:latin typeface="Trebuchet MS"/>
              <a:ea typeface="Trebuchet MS"/>
              <a:cs typeface="Trebuchet MS"/>
              <a:sym typeface="Trebuchet MS"/>
            </a:endParaRPr>
          </a:p>
        </p:txBody>
      </p:sp>
      <p:pic>
        <p:nvPicPr>
          <p:cNvPr id="267" name="Google Shape;267;p56"/>
          <p:cNvPicPr preferRelativeResize="0"/>
          <p:nvPr/>
        </p:nvPicPr>
        <p:blipFill rotWithShape="1">
          <a:blip r:embed="rId4">
            <a:alphaModFix/>
          </a:blip>
          <a:srcRect b="0" l="0" r="0" t="0"/>
          <a:stretch/>
        </p:blipFill>
        <p:spPr>
          <a:xfrm>
            <a:off x="4793875" y="5340902"/>
            <a:ext cx="1613093" cy="10753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57"/>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
        <p:nvSpPr>
          <p:cNvPr id="274" name="Google Shape;274;p57"/>
          <p:cNvSpPr txBox="1"/>
          <p:nvPr>
            <p:ph idx="1" type="body"/>
          </p:nvPr>
        </p:nvSpPr>
        <p:spPr>
          <a:xfrm>
            <a:off x="838200" y="1210225"/>
            <a:ext cx="10404900" cy="4599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None/>
            </a:pPr>
            <a:r>
              <a:rPr b="1" lang="en-US" sz="2400">
                <a:solidFill>
                  <a:schemeClr val="dk1"/>
                </a:solidFill>
                <a:latin typeface="Raleway"/>
                <a:ea typeface="Raleway"/>
                <a:cs typeface="Raleway"/>
                <a:sym typeface="Raleway"/>
              </a:rPr>
              <a:t>Problem Statement: </a:t>
            </a:r>
            <a:r>
              <a:rPr lang="en-US" sz="2400">
                <a:solidFill>
                  <a:schemeClr val="dk1"/>
                </a:solidFill>
                <a:latin typeface="Raleway"/>
                <a:ea typeface="Raleway"/>
                <a:cs typeface="Raleway"/>
                <a:sym typeface="Raleway"/>
              </a:rPr>
              <a:t>Identify and measure education and training pathways to STEM-enabled occupations</a:t>
            </a:r>
            <a:endParaRPr sz="2400">
              <a:solidFill>
                <a:schemeClr val="dk1"/>
              </a:solidFill>
              <a:latin typeface="Raleway"/>
              <a:ea typeface="Raleway"/>
              <a:cs typeface="Raleway"/>
              <a:sym typeface="Raleway"/>
            </a:endParaRPr>
          </a:p>
          <a:p>
            <a:pPr indent="-177800" lvl="0" marL="228600" rtl="0" algn="l">
              <a:lnSpc>
                <a:spcPct val="115000"/>
              </a:lnSpc>
              <a:spcBef>
                <a:spcPts val="1500"/>
              </a:spcBef>
              <a:spcAft>
                <a:spcPts val="0"/>
              </a:spcAft>
              <a:buClr>
                <a:schemeClr val="dk1"/>
              </a:buClr>
              <a:buSzPts val="2000"/>
              <a:buFont typeface="Raleway"/>
              <a:buChar char="•"/>
            </a:pPr>
            <a:r>
              <a:rPr lang="en-US" sz="2000">
                <a:solidFill>
                  <a:schemeClr val="dk1"/>
                </a:solidFill>
                <a:latin typeface="Raleway"/>
                <a:ea typeface="Raleway"/>
                <a:cs typeface="Raleway"/>
                <a:sym typeface="Raleway"/>
              </a:rPr>
              <a:t>NCSES relies on surveys to understand the landscape of STEM graduates and the STEM workforce.</a:t>
            </a:r>
            <a:endParaRPr sz="2000">
              <a:solidFill>
                <a:schemeClr val="dk1"/>
              </a:solidFill>
              <a:latin typeface="Raleway"/>
              <a:ea typeface="Raleway"/>
              <a:cs typeface="Raleway"/>
              <a:sym typeface="Raleway"/>
            </a:endParaRPr>
          </a:p>
          <a:p>
            <a:pPr indent="-228600" lvl="0" marL="228600" rtl="0" algn="l">
              <a:lnSpc>
                <a:spcPct val="115000"/>
              </a:lnSpc>
              <a:spcBef>
                <a:spcPts val="0"/>
              </a:spcBef>
              <a:spcAft>
                <a:spcPts val="0"/>
              </a:spcAft>
              <a:buClr>
                <a:schemeClr val="dk2"/>
              </a:buClr>
              <a:buSzPts val="2800"/>
              <a:buFont typeface="Raleway"/>
              <a:buChar char="•"/>
            </a:pPr>
            <a:r>
              <a:rPr lang="en-US" sz="2000">
                <a:solidFill>
                  <a:schemeClr val="dk1"/>
                </a:solidFill>
                <a:latin typeface="Raleway"/>
                <a:ea typeface="Raleway"/>
                <a:cs typeface="Raleway"/>
                <a:sym typeface="Raleway"/>
              </a:rPr>
              <a:t>Current NCSES reporting focuses on the ‘traditional’ pipeline of STEM education and training from high school to STEM occupation (e.g., National Survey of College Graduates, Survey of Earned Doctorates)</a:t>
            </a:r>
            <a:endParaRPr sz="2000">
              <a:solidFill>
                <a:schemeClr val="dk1"/>
              </a:solidFill>
              <a:latin typeface="Raleway"/>
              <a:ea typeface="Raleway"/>
              <a:cs typeface="Raleway"/>
              <a:sym typeface="Raleway"/>
            </a:endParaRPr>
          </a:p>
          <a:p>
            <a:pPr indent="-228600" lvl="0" marL="228600" rtl="0" algn="l">
              <a:lnSpc>
                <a:spcPct val="115000"/>
              </a:lnSpc>
              <a:spcBef>
                <a:spcPts val="0"/>
              </a:spcBef>
              <a:spcAft>
                <a:spcPts val="0"/>
              </a:spcAft>
              <a:buClr>
                <a:schemeClr val="dk2"/>
              </a:buClr>
              <a:buSzPts val="2800"/>
              <a:buFont typeface="Raleway"/>
              <a:buChar char="•"/>
            </a:pPr>
            <a:r>
              <a:rPr lang="en-US" sz="2000">
                <a:solidFill>
                  <a:schemeClr val="dk1"/>
                </a:solidFill>
                <a:latin typeface="Raleway"/>
                <a:ea typeface="Raleway"/>
                <a:cs typeface="Raleway"/>
                <a:sym typeface="Raleway"/>
              </a:rPr>
              <a:t>Half of all STEM jobs are available to workers without a 4-year degree and the pathways that lead to these jobs are diverse.</a:t>
            </a:r>
            <a:endParaRPr>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58"/>
          <p:cNvPicPr preferRelativeResize="0"/>
          <p:nvPr/>
        </p:nvPicPr>
        <p:blipFill>
          <a:blip r:embed="rId3">
            <a:alphaModFix/>
          </a:blip>
          <a:stretch>
            <a:fillRect/>
          </a:stretch>
        </p:blipFill>
        <p:spPr>
          <a:xfrm>
            <a:off x="1350325" y="503787"/>
            <a:ext cx="9926949" cy="5691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59"/>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287" name="Google Shape;287;p59"/>
          <p:cNvSpPr txBox="1"/>
          <p:nvPr>
            <p:ph idx="1" type="body"/>
          </p:nvPr>
        </p:nvSpPr>
        <p:spPr>
          <a:xfrm>
            <a:off x="609600" y="1341437"/>
            <a:ext cx="10972800" cy="4935476"/>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Clr>
                <a:srgbClr val="000000"/>
              </a:buClr>
              <a:buSzPts val="3000"/>
              <a:buFont typeface="Raleway"/>
              <a:buAutoNum type="arabicPeriod"/>
            </a:pPr>
            <a:r>
              <a:rPr lang="en-US" sz="3000">
                <a:solidFill>
                  <a:srgbClr val="000000"/>
                </a:solidFill>
                <a:latin typeface="Raleway"/>
                <a:ea typeface="Raleway"/>
                <a:cs typeface="Raleway"/>
                <a:sym typeface="Raleway"/>
              </a:rPr>
              <a:t>What are the knowledge, skills, and abilities gained through STEM pathways and how do they align to employer expectations?</a:t>
            </a:r>
            <a:endParaRPr sz="3000">
              <a:solidFill>
                <a:srgbClr val="000000"/>
              </a:solidFill>
              <a:latin typeface="Raleway"/>
              <a:ea typeface="Raleway"/>
              <a:cs typeface="Raleway"/>
              <a:sym typeface="Raleway"/>
            </a:endParaRPr>
          </a:p>
          <a:p>
            <a:pPr indent="-419100" lvl="0" marL="457200" rtl="0" algn="l">
              <a:lnSpc>
                <a:spcPct val="115000"/>
              </a:lnSpc>
              <a:spcBef>
                <a:spcPts val="0"/>
              </a:spcBef>
              <a:spcAft>
                <a:spcPts val="0"/>
              </a:spcAft>
              <a:buClr>
                <a:srgbClr val="000000"/>
              </a:buClr>
              <a:buSzPts val="3000"/>
              <a:buFont typeface="Raleway"/>
              <a:buAutoNum type="arabicPeriod"/>
            </a:pPr>
            <a:r>
              <a:rPr lang="en-US" sz="3000">
                <a:solidFill>
                  <a:srgbClr val="000000"/>
                </a:solidFill>
                <a:latin typeface="Raleway"/>
                <a:ea typeface="Raleway"/>
                <a:cs typeface="Raleway"/>
                <a:sym typeface="Raleway"/>
              </a:rPr>
              <a:t>What are the high school to workforce pathways that lead to a STEM-enabled occupation?</a:t>
            </a:r>
            <a:endParaRPr sz="3000">
              <a:solidFill>
                <a:srgbClr val="000000"/>
              </a:solidFill>
              <a:latin typeface="Raleway"/>
              <a:ea typeface="Raleway"/>
              <a:cs typeface="Raleway"/>
              <a:sym typeface="Raleway"/>
            </a:endParaRPr>
          </a:p>
          <a:p>
            <a:pPr indent="0" lvl="0" marL="457200" rtl="0" algn="l">
              <a:lnSpc>
                <a:spcPct val="115000"/>
              </a:lnSpc>
              <a:spcBef>
                <a:spcPts val="2000"/>
              </a:spcBef>
              <a:spcAft>
                <a:spcPts val="0"/>
              </a:spcAft>
              <a:buNone/>
            </a:pPr>
            <a:r>
              <a:rPr b="1" lang="en-US" sz="3000">
                <a:solidFill>
                  <a:srgbClr val="000000"/>
                </a:solidFill>
                <a:latin typeface="Raleway"/>
                <a:ea typeface="Raleway"/>
                <a:cs typeface="Raleway"/>
                <a:sym typeface="Raleway"/>
              </a:rPr>
              <a:t>Focus on high school to post-secondary and workforce pathways in Virginia</a:t>
            </a:r>
            <a:endParaRPr sz="3000">
              <a:solidFill>
                <a:srgbClr val="000000"/>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42"/>
          <p:cNvSpPr txBox="1"/>
          <p:nvPr>
            <p:ph type="title"/>
          </p:nvPr>
        </p:nvSpPr>
        <p:spPr>
          <a:xfrm>
            <a:off x="423434" y="0"/>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Projects</a:t>
            </a:r>
            <a:endParaRPr b="1" i="0" sz="4000" u="none" cap="none" strike="noStrike">
              <a:solidFill>
                <a:schemeClr val="dk2"/>
              </a:solidFill>
              <a:latin typeface="Raleway"/>
              <a:ea typeface="Raleway"/>
              <a:cs typeface="Raleway"/>
              <a:sym typeface="Raleway"/>
            </a:endParaRPr>
          </a:p>
        </p:txBody>
      </p:sp>
      <p:sp>
        <p:nvSpPr>
          <p:cNvPr id="161" name="Google Shape;161;p42"/>
          <p:cNvSpPr txBox="1"/>
          <p:nvPr>
            <p:ph idx="1" type="body"/>
          </p:nvPr>
        </p:nvSpPr>
        <p:spPr>
          <a:xfrm>
            <a:off x="612475" y="869575"/>
            <a:ext cx="11322300" cy="5721600"/>
          </a:xfrm>
          <a:prstGeom prst="rect">
            <a:avLst/>
          </a:prstGeom>
          <a:noFill/>
          <a:ln>
            <a:noFill/>
          </a:ln>
        </p:spPr>
        <p:txBody>
          <a:bodyPr anchorCtr="0" anchor="t" bIns="45700" lIns="91425" spcFirstLastPara="1" rIns="91425" wrap="square" tIns="45700">
            <a:noAutofit/>
          </a:bodyPr>
          <a:lstStyle/>
          <a:p>
            <a:pPr indent="-205105" lvl="0" marL="228600" marR="0" rtl="0" algn="l">
              <a:lnSpc>
                <a:spcPct val="70000"/>
              </a:lnSpc>
              <a:spcBef>
                <a:spcPts val="1000"/>
              </a:spcBef>
              <a:spcAft>
                <a:spcPts val="0"/>
              </a:spcAft>
              <a:buClr>
                <a:schemeClr val="dk2"/>
              </a:buClr>
              <a:buSzPts val="1800"/>
              <a:buFont typeface="Trebuchet MS"/>
              <a:buChar char="•"/>
            </a:pPr>
            <a:r>
              <a:rPr lang="en-US" sz="1800"/>
              <a:t>New Metrics for Assessing </a:t>
            </a:r>
            <a:r>
              <a:rPr lang="en-US" sz="1800">
                <a:solidFill>
                  <a:srgbClr val="C00000"/>
                </a:solidFill>
              </a:rPr>
              <a:t>Virginia Tech</a:t>
            </a:r>
            <a:r>
              <a:rPr lang="en-US" sz="1800"/>
              <a:t> Student Acquisition, Progression &amp; Success </a:t>
            </a:r>
            <a:br>
              <a:rPr lang="en-US" sz="1800"/>
            </a:br>
            <a:r>
              <a:rPr lang="en-US" sz="1800"/>
              <a:t>VT Office of the Executive Vice President and Provost</a:t>
            </a:r>
            <a:endParaRPr sz="1800"/>
          </a:p>
          <a:p>
            <a:pPr indent="-165100" lvl="0" marL="228600" rtl="0" algn="l">
              <a:lnSpc>
                <a:spcPct val="70000"/>
              </a:lnSpc>
              <a:spcBef>
                <a:spcPts val="1000"/>
              </a:spcBef>
              <a:spcAft>
                <a:spcPts val="0"/>
              </a:spcAft>
              <a:buClr>
                <a:schemeClr val="dk2"/>
              </a:buClr>
              <a:buSzPts val="1800"/>
              <a:buFont typeface="Trebuchet MS"/>
              <a:buChar char="•"/>
            </a:pPr>
            <a:r>
              <a:rPr lang="en-US" sz="1800"/>
              <a:t>National-Level Projects</a:t>
            </a:r>
            <a:endParaRPr sz="1800"/>
          </a:p>
          <a:p>
            <a:pPr indent="-177800" lvl="1" marL="685800" rtl="0" algn="l">
              <a:lnSpc>
                <a:spcPct val="115000"/>
              </a:lnSpc>
              <a:spcBef>
                <a:spcPts val="0"/>
              </a:spcBef>
              <a:spcAft>
                <a:spcPts val="0"/>
              </a:spcAft>
              <a:buClr>
                <a:schemeClr val="dk2"/>
              </a:buClr>
              <a:buSzPts val="1600"/>
              <a:buFont typeface="Trebuchet MS"/>
              <a:buChar char="•"/>
            </a:pPr>
            <a:r>
              <a:rPr i="0" lang="en-US" sz="1800" u="none" cap="none" strike="noStrike">
                <a:solidFill>
                  <a:schemeClr val="dk2"/>
                </a:solidFill>
              </a:rPr>
              <a:t>N</a:t>
            </a:r>
            <a:r>
              <a:rPr lang="en-US" sz="1800"/>
              <a:t>ational Science Foundation (</a:t>
            </a:r>
            <a:r>
              <a:rPr lang="en-US" sz="1800">
                <a:solidFill>
                  <a:srgbClr val="C00000"/>
                </a:solidFill>
              </a:rPr>
              <a:t>NSF</a:t>
            </a:r>
            <a:r>
              <a:rPr lang="en-US" sz="1800"/>
              <a:t>):</a:t>
            </a:r>
            <a:endParaRPr sz="1800"/>
          </a:p>
          <a:p>
            <a:pPr indent="-203200" lvl="2" marL="1143000" rtl="0" algn="l">
              <a:lnSpc>
                <a:spcPct val="115000"/>
              </a:lnSpc>
              <a:spcBef>
                <a:spcPts val="0"/>
              </a:spcBef>
              <a:spcAft>
                <a:spcPts val="0"/>
              </a:spcAft>
              <a:buSzPts val="1600"/>
              <a:buFont typeface="Trebuchet MS"/>
              <a:buChar char="•"/>
            </a:pPr>
            <a:r>
              <a:rPr lang="en-US" sz="1600"/>
              <a:t>Measuring the Scope and Impact of </a:t>
            </a:r>
            <a:r>
              <a:rPr lang="en-US" sz="1600">
                <a:solidFill>
                  <a:srgbClr val="C00000"/>
                </a:solidFill>
              </a:rPr>
              <a:t>Open Source Software</a:t>
            </a:r>
            <a:r>
              <a:rPr lang="en-US" sz="1600"/>
              <a:t> Innovation</a:t>
            </a:r>
            <a:endParaRPr sz="1600"/>
          </a:p>
          <a:p>
            <a:pPr indent="-203200" lvl="2" marL="1143000" rtl="0" algn="l">
              <a:lnSpc>
                <a:spcPct val="115000"/>
              </a:lnSpc>
              <a:spcBef>
                <a:spcPts val="0"/>
              </a:spcBef>
              <a:spcAft>
                <a:spcPts val="0"/>
              </a:spcAft>
              <a:buSzPts val="1600"/>
              <a:buFont typeface="Trebuchet MS"/>
              <a:buChar char="•"/>
            </a:pPr>
            <a:r>
              <a:rPr lang="en-US" sz="1600"/>
              <a:t>Measuring </a:t>
            </a:r>
            <a:r>
              <a:rPr lang="en-US" sz="1600">
                <a:solidFill>
                  <a:srgbClr val="C00000"/>
                </a:solidFill>
              </a:rPr>
              <a:t>Business Innovation</a:t>
            </a:r>
            <a:r>
              <a:rPr lang="en-US" sz="1600"/>
              <a:t> Using Non-Traditional Data Sources</a:t>
            </a:r>
            <a:endParaRPr sz="1600"/>
          </a:p>
          <a:p>
            <a:pPr indent="-203200" lvl="2" marL="1143000" rtl="0" algn="l">
              <a:lnSpc>
                <a:spcPct val="115000"/>
              </a:lnSpc>
              <a:spcBef>
                <a:spcPts val="0"/>
              </a:spcBef>
              <a:spcAft>
                <a:spcPts val="0"/>
              </a:spcAft>
              <a:buSzPts val="1600"/>
              <a:buFont typeface="Trebuchet MS"/>
              <a:buChar char="•"/>
            </a:pPr>
            <a:r>
              <a:rPr lang="en-US" sz="1600"/>
              <a:t>Identifying </a:t>
            </a:r>
            <a:r>
              <a:rPr lang="en-US" sz="1600">
                <a:solidFill>
                  <a:srgbClr val="C00000"/>
                </a:solidFill>
              </a:rPr>
              <a:t>STEM</a:t>
            </a:r>
            <a:r>
              <a:rPr lang="en-US" sz="1600"/>
              <a:t> Pathways</a:t>
            </a:r>
            <a:endParaRPr sz="1600"/>
          </a:p>
          <a:p>
            <a:pPr indent="-177800" lvl="1" marL="685800" marR="0" rtl="0" algn="l">
              <a:lnSpc>
                <a:spcPct val="115000"/>
              </a:lnSpc>
              <a:spcBef>
                <a:spcPts val="0"/>
              </a:spcBef>
              <a:spcAft>
                <a:spcPts val="0"/>
              </a:spcAft>
              <a:buClr>
                <a:schemeClr val="dk2"/>
              </a:buClr>
              <a:buSzPts val="1600"/>
              <a:buFont typeface="Trebuchet MS"/>
              <a:buChar char="•"/>
            </a:pPr>
            <a:r>
              <a:rPr lang="en-US" sz="1800"/>
              <a:t>Army Research Institute (</a:t>
            </a:r>
            <a:r>
              <a:rPr lang="en-US" sz="1800">
                <a:solidFill>
                  <a:srgbClr val="C00000"/>
                </a:solidFill>
              </a:rPr>
              <a:t>ARI</a:t>
            </a:r>
            <a:r>
              <a:rPr lang="en-US" sz="1800"/>
              <a:t>): Community Embeddedness of Army Soldiers</a:t>
            </a:r>
            <a:endParaRPr sz="1800"/>
          </a:p>
          <a:p>
            <a:pPr indent="-205105" lvl="0" marL="228600" marR="0" rtl="0" algn="l">
              <a:lnSpc>
                <a:spcPct val="70000"/>
              </a:lnSpc>
              <a:spcBef>
                <a:spcPts val="1000"/>
              </a:spcBef>
              <a:spcAft>
                <a:spcPts val="0"/>
              </a:spcAft>
              <a:buClr>
                <a:schemeClr val="dk2"/>
              </a:buClr>
              <a:buSzPts val="1800"/>
              <a:buFont typeface="Trebuchet MS"/>
              <a:buChar char="•"/>
            </a:pPr>
            <a:r>
              <a:rPr lang="en-US" sz="1800"/>
              <a:t>Local Community</a:t>
            </a:r>
            <a:r>
              <a:rPr i="0" lang="en-US" sz="1800" u="none" cap="none" strike="noStrike">
                <a:solidFill>
                  <a:schemeClr val="dk2"/>
                </a:solidFill>
              </a:rPr>
              <a:t> Projects</a:t>
            </a:r>
            <a:endParaRPr i="0" sz="1800" u="none" cap="none" strike="noStrike">
              <a:solidFill>
                <a:schemeClr val="dk2"/>
              </a:solidFill>
            </a:endParaRPr>
          </a:p>
          <a:p>
            <a:pPr indent="-177800" lvl="1" marL="685800" rtl="0" algn="l">
              <a:lnSpc>
                <a:spcPct val="115000"/>
              </a:lnSpc>
              <a:spcBef>
                <a:spcPts val="0"/>
              </a:spcBef>
              <a:spcAft>
                <a:spcPts val="0"/>
              </a:spcAft>
              <a:buClr>
                <a:schemeClr val="dk2"/>
              </a:buClr>
              <a:buSzPts val="1600"/>
              <a:buFont typeface="Trebuchet MS"/>
              <a:buChar char="•"/>
            </a:pPr>
            <a:r>
              <a:rPr lang="en-US" sz="1600">
                <a:solidFill>
                  <a:srgbClr val="C00000"/>
                </a:solidFill>
              </a:rPr>
              <a:t>ACPD </a:t>
            </a:r>
            <a:r>
              <a:rPr lang="en-US" sz="1600"/>
              <a:t>- Alcohol-Related Crime Reduction Strategies for Restaurants and Nightlife in Arlington</a:t>
            </a:r>
            <a:endParaRPr sz="1600"/>
          </a:p>
          <a:p>
            <a:pPr indent="-177800" lvl="1" marL="685800" marR="0" rtl="0" algn="l">
              <a:lnSpc>
                <a:spcPct val="115000"/>
              </a:lnSpc>
              <a:spcBef>
                <a:spcPts val="0"/>
              </a:spcBef>
              <a:spcAft>
                <a:spcPts val="0"/>
              </a:spcAft>
              <a:buClr>
                <a:schemeClr val="dk2"/>
              </a:buClr>
              <a:buSzPts val="1600"/>
              <a:buFont typeface="Trebuchet MS"/>
              <a:buChar char="•"/>
            </a:pPr>
            <a:r>
              <a:rPr lang="en-US" sz="1600">
                <a:solidFill>
                  <a:srgbClr val="C00000"/>
                </a:solidFill>
              </a:rPr>
              <a:t>DHS</a:t>
            </a:r>
            <a:r>
              <a:rPr lang="en-US" sz="1600"/>
              <a:t> - Data Linkage &amp; Characterization Phase II, Department of Human Services</a:t>
            </a:r>
            <a:endParaRPr sz="1600"/>
          </a:p>
          <a:p>
            <a:pPr indent="-177800" lvl="1" marL="685800" marR="0" rtl="0" algn="l">
              <a:lnSpc>
                <a:spcPct val="115000"/>
              </a:lnSpc>
              <a:spcBef>
                <a:spcPts val="0"/>
              </a:spcBef>
              <a:spcAft>
                <a:spcPts val="0"/>
              </a:spcAft>
              <a:buClr>
                <a:schemeClr val="dk2"/>
              </a:buClr>
              <a:buSzPts val="1600"/>
              <a:buFont typeface="Trebuchet MS"/>
              <a:buChar char="•"/>
            </a:pPr>
            <a:r>
              <a:rPr lang="en-US" sz="1600">
                <a:solidFill>
                  <a:srgbClr val="C00000"/>
                </a:solidFill>
              </a:rPr>
              <a:t>CPN</a:t>
            </a:r>
            <a:r>
              <a:rPr lang="en-US" sz="1600"/>
              <a:t> - Arlington Equity Composite Indicators, Community Progress Network</a:t>
            </a:r>
            <a:endParaRPr sz="1600"/>
          </a:p>
          <a:p>
            <a:pPr indent="-177800" lvl="1" marL="685800" marR="0" rtl="0" algn="l">
              <a:lnSpc>
                <a:spcPct val="115000"/>
              </a:lnSpc>
              <a:spcBef>
                <a:spcPts val="0"/>
              </a:spcBef>
              <a:spcAft>
                <a:spcPts val="0"/>
              </a:spcAft>
              <a:buClr>
                <a:schemeClr val="dk2"/>
              </a:buClr>
              <a:buSzPts val="1600"/>
              <a:buFont typeface="Trebuchet MS"/>
              <a:buChar char="•"/>
            </a:pPr>
            <a:r>
              <a:rPr lang="en-US" sz="1600">
                <a:solidFill>
                  <a:srgbClr val="C00000"/>
                </a:solidFill>
              </a:rPr>
              <a:t>Roanoke </a:t>
            </a:r>
            <a:r>
              <a:rPr lang="en-US" sz="1600"/>
              <a:t>- Create Community-Scapes for City of Roanoke and Allegheny Valley Regions in Virginia</a:t>
            </a:r>
            <a:endParaRPr sz="1600"/>
          </a:p>
          <a:p>
            <a:pPr indent="-165100" lvl="0" marL="228600" rtl="0" algn="l">
              <a:lnSpc>
                <a:spcPct val="70000"/>
              </a:lnSpc>
              <a:spcBef>
                <a:spcPts val="1000"/>
              </a:spcBef>
              <a:spcAft>
                <a:spcPts val="0"/>
              </a:spcAft>
              <a:buClr>
                <a:schemeClr val="dk2"/>
              </a:buClr>
              <a:buSzPts val="1800"/>
              <a:buFont typeface="Trebuchet MS"/>
              <a:buChar char="•"/>
            </a:pPr>
            <a:r>
              <a:rPr lang="en-US" sz="1800"/>
              <a:t>State-Level</a:t>
            </a:r>
            <a:r>
              <a:rPr lang="en-US" sz="1800"/>
              <a:t> Projects</a:t>
            </a:r>
            <a:endParaRPr sz="1600"/>
          </a:p>
          <a:p>
            <a:pPr indent="-177800" lvl="1" marL="685800" rtl="0" algn="l">
              <a:lnSpc>
                <a:spcPct val="115000"/>
              </a:lnSpc>
              <a:spcBef>
                <a:spcPts val="0"/>
              </a:spcBef>
              <a:spcAft>
                <a:spcPts val="0"/>
              </a:spcAft>
              <a:buClr>
                <a:schemeClr val="dk2"/>
              </a:buClr>
              <a:buSzPts val="1600"/>
              <a:buFont typeface="Trebuchet MS"/>
              <a:buChar char="•"/>
            </a:pPr>
            <a:r>
              <a:rPr lang="en-US" sz="1600">
                <a:solidFill>
                  <a:srgbClr val="C00000"/>
                </a:solidFill>
              </a:rPr>
              <a:t>VCE</a:t>
            </a:r>
            <a:r>
              <a:rPr lang="en-US" sz="1600"/>
              <a:t> - New Data Sources for Virginia Cooperative Extension Community Profiles</a:t>
            </a:r>
            <a:endParaRPr sz="1600"/>
          </a:p>
          <a:p>
            <a:pPr indent="-177800" lvl="1" marL="685800" rtl="0" algn="l">
              <a:lnSpc>
                <a:spcPct val="115000"/>
              </a:lnSpc>
              <a:spcBef>
                <a:spcPts val="0"/>
              </a:spcBef>
              <a:spcAft>
                <a:spcPts val="0"/>
              </a:spcAft>
              <a:buClr>
                <a:schemeClr val="dk2"/>
              </a:buClr>
              <a:buSzPts val="1600"/>
              <a:buFont typeface="Trebuchet MS"/>
              <a:buChar char="•"/>
            </a:pPr>
            <a:r>
              <a:rPr lang="en-US" sz="1600">
                <a:solidFill>
                  <a:srgbClr val="C00000"/>
                </a:solidFill>
              </a:rPr>
              <a:t>VDSS</a:t>
            </a:r>
            <a:r>
              <a:rPr lang="en-US" sz="1600"/>
              <a:t> - Fitness of VDSS Administrative Data Sources</a:t>
            </a:r>
            <a:endParaRPr sz="1600"/>
          </a:p>
          <a:p>
            <a:pPr indent="-177800" lvl="1" marL="685800" rtl="0" algn="l">
              <a:lnSpc>
                <a:spcPct val="115000"/>
              </a:lnSpc>
              <a:spcBef>
                <a:spcPts val="0"/>
              </a:spcBef>
              <a:spcAft>
                <a:spcPts val="0"/>
              </a:spcAft>
              <a:buClr>
                <a:schemeClr val="dk2"/>
              </a:buClr>
              <a:buSzPts val="1600"/>
              <a:buFont typeface="Trebuchet MS"/>
              <a:buChar char="•"/>
            </a:pPr>
            <a:r>
              <a:rPr lang="en-US" sz="1600">
                <a:solidFill>
                  <a:srgbClr val="C00000"/>
                </a:solidFill>
              </a:rPr>
              <a:t>UMFS</a:t>
            </a:r>
            <a:r>
              <a:rPr lang="en-US" sz="1600"/>
              <a:t> - Foster Parent Recruitment and Disruptions in Foster Care</a:t>
            </a:r>
            <a:endParaRPr sz="1600"/>
          </a:p>
          <a:p>
            <a:pPr indent="0" lvl="0" marL="0" marR="0" rtl="0" algn="l">
              <a:lnSpc>
                <a:spcPct val="70000"/>
              </a:lnSpc>
              <a:spcBef>
                <a:spcPts val="1000"/>
              </a:spcBef>
              <a:spcAft>
                <a:spcPts val="0"/>
              </a:spcAft>
              <a:buNone/>
            </a:pPr>
            <a:r>
              <a:t/>
            </a:r>
            <a:endParaRPr i="0" sz="1800" u="none" cap="none" strike="noStrike">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60"/>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a:t>
            </a:r>
            <a:r>
              <a:rPr lang="en-US" sz="4000"/>
              <a:t>Expectations</a:t>
            </a:r>
            <a:endParaRPr b="1" i="0" sz="4000" u="none" cap="none" strike="noStrike">
              <a:solidFill>
                <a:schemeClr val="dk2"/>
              </a:solidFill>
              <a:latin typeface="Raleway"/>
              <a:ea typeface="Raleway"/>
              <a:cs typeface="Raleway"/>
              <a:sym typeface="Raleway"/>
            </a:endParaRPr>
          </a:p>
        </p:txBody>
      </p:sp>
      <p:sp>
        <p:nvSpPr>
          <p:cNvPr id="293" name="Google Shape;293;p60"/>
          <p:cNvSpPr txBox="1"/>
          <p:nvPr>
            <p:ph idx="1" type="body"/>
          </p:nvPr>
        </p:nvSpPr>
        <p:spPr>
          <a:xfrm>
            <a:off x="838200" y="1210235"/>
            <a:ext cx="10515600" cy="4598894"/>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chemeClr val="dk1"/>
              </a:buClr>
              <a:buSzPts val="2400"/>
              <a:buFont typeface="Raleway"/>
              <a:buChar char="•"/>
            </a:pPr>
            <a:r>
              <a:rPr lang="en-US" sz="2400" u="sng">
                <a:solidFill>
                  <a:schemeClr val="dk1"/>
                </a:solidFill>
                <a:latin typeface="Raleway"/>
                <a:ea typeface="Raleway"/>
                <a:cs typeface="Raleway"/>
                <a:sym typeface="Raleway"/>
              </a:rPr>
              <a:t>(Weeks 1-2)</a:t>
            </a:r>
            <a:r>
              <a:rPr lang="en-US" sz="2400">
                <a:solidFill>
                  <a:schemeClr val="dk1"/>
                </a:solidFill>
                <a:latin typeface="Raleway"/>
                <a:ea typeface="Raleway"/>
                <a:cs typeface="Raleway"/>
                <a:sym typeface="Raleway"/>
              </a:rPr>
              <a:t> Background readings and write-ups</a:t>
            </a:r>
            <a:endParaRPr sz="2400">
              <a:solidFill>
                <a:schemeClr val="dk1"/>
              </a:solidFill>
              <a:latin typeface="Raleway"/>
              <a:ea typeface="Raleway"/>
              <a:cs typeface="Raleway"/>
              <a:sym typeface="Raleway"/>
            </a:endParaRPr>
          </a:p>
          <a:p>
            <a:pPr indent="-381000" lvl="0" marL="457200" rtl="0" algn="l">
              <a:lnSpc>
                <a:spcPct val="115000"/>
              </a:lnSpc>
              <a:spcBef>
                <a:spcPts val="1000"/>
              </a:spcBef>
              <a:spcAft>
                <a:spcPts val="0"/>
              </a:spcAft>
              <a:buClr>
                <a:schemeClr val="dk1"/>
              </a:buClr>
              <a:buSzPts val="2400"/>
              <a:buFont typeface="Raleway"/>
              <a:buChar char="•"/>
            </a:pPr>
            <a:r>
              <a:rPr lang="en-US" sz="2400" u="sng">
                <a:solidFill>
                  <a:schemeClr val="dk1"/>
                </a:solidFill>
                <a:latin typeface="Raleway"/>
                <a:ea typeface="Raleway"/>
                <a:cs typeface="Raleway"/>
                <a:sym typeface="Raleway"/>
              </a:rPr>
              <a:t>(Weeks 3-4)</a:t>
            </a:r>
            <a:r>
              <a:rPr lang="en-US" sz="2400">
                <a:solidFill>
                  <a:schemeClr val="dk1"/>
                </a:solidFill>
                <a:latin typeface="Raleway"/>
                <a:ea typeface="Raleway"/>
                <a:cs typeface="Raleway"/>
                <a:sym typeface="Raleway"/>
              </a:rPr>
              <a:t> The landscape of non-traditional pathway possibilities: Data discovery, inventory, and acquisition of certificates/credentials, MOOCs, vocational schools, community colleges, etc.</a:t>
            </a:r>
            <a:endParaRPr sz="2400">
              <a:solidFill>
                <a:schemeClr val="dk1"/>
              </a:solidFill>
              <a:latin typeface="Raleway"/>
              <a:ea typeface="Raleway"/>
              <a:cs typeface="Raleway"/>
              <a:sym typeface="Raleway"/>
            </a:endParaRPr>
          </a:p>
          <a:p>
            <a:pPr indent="-381000" lvl="0" marL="457200" rtl="0" algn="l">
              <a:lnSpc>
                <a:spcPct val="115000"/>
              </a:lnSpc>
              <a:spcBef>
                <a:spcPts val="1000"/>
              </a:spcBef>
              <a:spcAft>
                <a:spcPts val="0"/>
              </a:spcAft>
              <a:buClr>
                <a:schemeClr val="dk1"/>
              </a:buClr>
              <a:buSzPts val="2400"/>
              <a:buFont typeface="Raleway"/>
              <a:buChar char="•"/>
            </a:pPr>
            <a:r>
              <a:rPr lang="en-US" sz="2400" u="sng">
                <a:solidFill>
                  <a:schemeClr val="dk1"/>
                </a:solidFill>
                <a:latin typeface="Raleway"/>
                <a:ea typeface="Raleway"/>
                <a:cs typeface="Raleway"/>
                <a:sym typeface="Raleway"/>
              </a:rPr>
              <a:t>(Weeks 5-10)</a:t>
            </a:r>
            <a:r>
              <a:rPr lang="en-US" sz="2400">
                <a:solidFill>
                  <a:schemeClr val="dk1"/>
                </a:solidFill>
                <a:latin typeface="Raleway"/>
                <a:ea typeface="Raleway"/>
                <a:cs typeface="Raleway"/>
                <a:sym typeface="Raleway"/>
              </a:rPr>
              <a:t> Data exploration, analysis, and modeling</a:t>
            </a:r>
            <a:endParaRPr sz="2400">
              <a:solidFill>
                <a:schemeClr val="dk1"/>
              </a:solidFill>
              <a:latin typeface="Raleway"/>
              <a:ea typeface="Raleway"/>
              <a:cs typeface="Raleway"/>
              <a:sym typeface="Raleway"/>
            </a:endParaRPr>
          </a:p>
          <a:p>
            <a:pPr indent="-381000" lvl="1" marL="914400" rtl="0" algn="l">
              <a:lnSpc>
                <a:spcPct val="115000"/>
              </a:lnSpc>
              <a:spcBef>
                <a:spcPts val="1000"/>
              </a:spcBef>
              <a:spcAft>
                <a:spcPts val="0"/>
              </a:spcAft>
              <a:buClr>
                <a:schemeClr val="dk1"/>
              </a:buClr>
              <a:buSzPts val="2400"/>
              <a:buFont typeface="Raleway"/>
              <a:buChar char="•"/>
            </a:pPr>
            <a:r>
              <a:rPr lang="en-US">
                <a:solidFill>
                  <a:schemeClr val="dk1"/>
                </a:solidFill>
                <a:latin typeface="Raleway"/>
                <a:ea typeface="Raleway"/>
                <a:cs typeface="Raleway"/>
                <a:sym typeface="Raleway"/>
              </a:rPr>
              <a:t>Profiling, exploring, and analyzing data related to non-traditional pathways</a:t>
            </a:r>
            <a:endParaRPr>
              <a:solidFill>
                <a:schemeClr val="dk1"/>
              </a:solidFill>
              <a:latin typeface="Raleway"/>
              <a:ea typeface="Raleway"/>
              <a:cs typeface="Raleway"/>
              <a:sym typeface="Raleway"/>
            </a:endParaRPr>
          </a:p>
          <a:p>
            <a:pPr indent="-381000" lvl="1" marL="914400" rtl="0" algn="l">
              <a:lnSpc>
                <a:spcPct val="115000"/>
              </a:lnSpc>
              <a:spcBef>
                <a:spcPts val="1000"/>
              </a:spcBef>
              <a:spcAft>
                <a:spcPts val="1000"/>
              </a:spcAft>
              <a:buClr>
                <a:schemeClr val="dk1"/>
              </a:buClr>
              <a:buSzPts val="2400"/>
              <a:buFont typeface="Raleway"/>
              <a:buChar char="•"/>
            </a:pPr>
            <a:r>
              <a:rPr lang="en-US">
                <a:solidFill>
                  <a:schemeClr val="dk1"/>
                </a:solidFill>
                <a:latin typeface="Raleway"/>
                <a:ea typeface="Raleway"/>
                <a:cs typeface="Raleway"/>
                <a:sym typeface="Raleway"/>
              </a:rPr>
              <a:t>High-school level predictive models and postsecondary-going culture indicator</a:t>
            </a:r>
            <a:endParaRPr>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61"/>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Community Embeddedness of Army Soldiers</a:t>
            </a:r>
            <a:endParaRPr/>
          </a:p>
        </p:txBody>
      </p:sp>
      <p:sp>
        <p:nvSpPr>
          <p:cNvPr id="299" name="Google Shape;299;p61"/>
          <p:cNvSpPr txBox="1"/>
          <p:nvPr>
            <p:ph idx="1" type="subTitle"/>
          </p:nvPr>
        </p:nvSpPr>
        <p:spPr>
          <a:xfrm>
            <a:off x="443750" y="3813350"/>
            <a:ext cx="7785900" cy="1972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Lead</a:t>
            </a:r>
            <a:r>
              <a:rPr b="1" i="0" lang="en-US" sz="2220" u="none" cap="none" strike="noStrike">
                <a:solidFill>
                  <a:schemeClr val="dk2"/>
                </a:solidFill>
                <a:latin typeface="Trebuchet MS"/>
                <a:ea typeface="Trebuchet MS"/>
                <a:cs typeface="Trebuchet MS"/>
                <a:sym typeface="Trebuchet MS"/>
              </a:rPr>
              <a:t>: </a:t>
            </a:r>
            <a:r>
              <a:rPr b="0" i="0" lang="en-US" sz="2220" u="none" cap="none" strike="noStrike">
                <a:solidFill>
                  <a:schemeClr val="dk2"/>
                </a:solidFill>
                <a:latin typeface="Trebuchet MS"/>
                <a:ea typeface="Trebuchet MS"/>
                <a:cs typeface="Trebuchet MS"/>
                <a:sym typeface="Trebuchet MS"/>
              </a:rPr>
              <a:t>Josh Goldstein</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a:t>
            </a:r>
            <a:r>
              <a:rPr b="1" lang="en-US" sz="2220"/>
              <a:t> </a:t>
            </a:r>
            <a:r>
              <a:rPr lang="en-US" sz="2220"/>
              <a:t>Stephanie Shipp &amp; Vicki Lancaster </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a:t>
            </a:r>
            <a:r>
              <a:rPr lang="en-US" sz="2220"/>
              <a:t> Kelly Erin, Joel Thurston, and Nathaniel Ratcliff</a:t>
            </a:r>
            <a:br>
              <a:rPr lang="en-US" sz="1000">
                <a:solidFill>
                  <a:schemeClr val="dk1"/>
                </a:solidFill>
                <a:highlight>
                  <a:srgbClr val="FFFFFF"/>
                </a:highlight>
                <a:latin typeface="Arial"/>
                <a:ea typeface="Arial"/>
                <a:cs typeface="Arial"/>
                <a:sym typeface="Arial"/>
              </a:rPr>
            </a:br>
            <a:r>
              <a:rPr b="0" i="0" lang="en-US" sz="2220" u="none" cap="none" strike="noStrike">
                <a:solidFill>
                  <a:schemeClr val="dk2"/>
                </a:solidFill>
                <a:latin typeface="Trebuchet MS"/>
                <a:ea typeface="Trebuchet MS"/>
                <a:cs typeface="Trebuchet MS"/>
                <a:sym typeface="Trebuchet MS"/>
              </a:rPr>
              <a:t>Army Research Institute (ARI) for Behavioral and Social Science Research</a:t>
            </a:r>
            <a:endParaRPr/>
          </a:p>
          <a:p>
            <a:pPr indent="0" lvl="0" marL="0" marR="0" rtl="0" algn="l">
              <a:lnSpc>
                <a:spcPct val="80000"/>
              </a:lnSpc>
              <a:spcBef>
                <a:spcPts val="1000"/>
              </a:spcBef>
              <a:spcAft>
                <a:spcPts val="0"/>
              </a:spcAft>
              <a:buClr>
                <a:schemeClr val="dk2"/>
              </a:buClr>
              <a:buFont typeface="Arial"/>
              <a:buNone/>
            </a:pPr>
            <a:r>
              <a:t/>
            </a:r>
            <a:endParaRPr b="0" i="0" sz="2220" u="none" cap="none" strike="noStrike">
              <a:solidFill>
                <a:schemeClr val="dk2"/>
              </a:solidFill>
              <a:latin typeface="Trebuchet MS"/>
              <a:ea typeface="Trebuchet MS"/>
              <a:cs typeface="Trebuchet MS"/>
              <a:sym typeface="Trebuchet MS"/>
            </a:endParaRPr>
          </a:p>
          <a:p>
            <a:pPr indent="0" lvl="0" marL="0" marR="0" rtl="0" algn="l">
              <a:lnSpc>
                <a:spcPct val="80000"/>
              </a:lnSpc>
              <a:spcBef>
                <a:spcPts val="1000"/>
              </a:spcBef>
              <a:spcAft>
                <a:spcPts val="0"/>
              </a:spcAft>
              <a:buClr>
                <a:schemeClr val="dk2"/>
              </a:buClr>
              <a:buFont typeface="Arial"/>
              <a:buNone/>
            </a:pPr>
            <a:r>
              <a:t/>
            </a:r>
            <a:endParaRPr b="0" i="0" sz="222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62"/>
          <p:cNvSpPr txBox="1"/>
          <p:nvPr>
            <p:ph type="title"/>
          </p:nvPr>
        </p:nvSpPr>
        <p:spPr>
          <a:xfrm>
            <a:off x="-508000" y="-127000"/>
            <a:ext cx="13106400" cy="16256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rgbClr val="233E50"/>
              </a:buClr>
              <a:buSzPts val="4300"/>
              <a:buFont typeface="Raleway Light"/>
              <a:buNone/>
            </a:pPr>
            <a:r>
              <a:rPr i="0" lang="en-US" sz="4000" u="none" cap="none" strike="noStrike">
                <a:solidFill>
                  <a:srgbClr val="233E50"/>
                </a:solidFill>
                <a:latin typeface="Raleway"/>
                <a:ea typeface="Raleway"/>
                <a:cs typeface="Raleway"/>
                <a:sym typeface="Raleway"/>
              </a:rPr>
              <a:t>Embeddedness of Army Soldiers</a:t>
            </a:r>
            <a:endParaRPr i="0" sz="4000" u="none" cap="none" strike="noStrike">
              <a:solidFill>
                <a:srgbClr val="233E50"/>
              </a:solidFill>
              <a:latin typeface="Raleway"/>
              <a:ea typeface="Raleway"/>
              <a:cs typeface="Raleway"/>
              <a:sym typeface="Raleway"/>
            </a:endParaRPr>
          </a:p>
        </p:txBody>
      </p:sp>
      <p:sp>
        <p:nvSpPr>
          <p:cNvPr id="306" name="Google Shape;306;p62"/>
          <p:cNvSpPr/>
          <p:nvPr/>
        </p:nvSpPr>
        <p:spPr>
          <a:xfrm>
            <a:off x="507999" y="1295400"/>
            <a:ext cx="11471769" cy="943848"/>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0" i="0" lang="en-US" sz="2700" u="none" cap="none" strike="noStrike">
                <a:solidFill>
                  <a:schemeClr val="dk1"/>
                </a:solidFill>
                <a:latin typeface="Trebuchet MS"/>
                <a:ea typeface="Trebuchet MS"/>
                <a:cs typeface="Trebuchet MS"/>
                <a:sym typeface="Trebuchet MS"/>
              </a:rPr>
              <a:t>Understand how </a:t>
            </a:r>
            <a:r>
              <a:rPr b="1" i="0" lang="en-US" sz="2700" u="none" cap="none" strike="noStrike">
                <a:solidFill>
                  <a:schemeClr val="accent1"/>
                </a:solidFill>
                <a:latin typeface="Trebuchet MS"/>
                <a:ea typeface="Trebuchet MS"/>
                <a:cs typeface="Trebuchet MS"/>
                <a:sym typeface="Trebuchet MS"/>
              </a:rPr>
              <a:t>embeddedness</a:t>
            </a:r>
            <a:r>
              <a:rPr b="1" i="0" lang="en-US" sz="2700" u="none" cap="none" strike="noStrike">
                <a:solidFill>
                  <a:schemeClr val="dk1"/>
                </a:solidFill>
                <a:latin typeface="Trebuchet MS"/>
                <a:ea typeface="Trebuchet MS"/>
                <a:cs typeface="Trebuchet MS"/>
                <a:sym typeface="Trebuchet MS"/>
              </a:rPr>
              <a:t> </a:t>
            </a:r>
            <a:r>
              <a:rPr b="0" i="0" lang="en-US" sz="2700" u="none" cap="none" strike="noStrike">
                <a:solidFill>
                  <a:schemeClr val="dk1"/>
                </a:solidFill>
                <a:latin typeface="Trebuchet MS"/>
                <a:ea typeface="Trebuchet MS"/>
                <a:cs typeface="Trebuchet MS"/>
                <a:sym typeface="Trebuchet MS"/>
              </a:rPr>
              <a:t>in a community</a:t>
            </a:r>
            <a:r>
              <a:rPr b="1" i="0" lang="en-US" sz="2700" u="none" cap="none" strike="noStrike">
                <a:solidFill>
                  <a:schemeClr val="dk1"/>
                </a:solidFill>
                <a:latin typeface="Trebuchet MS"/>
                <a:ea typeface="Trebuchet MS"/>
                <a:cs typeface="Trebuchet MS"/>
                <a:sym typeface="Trebuchet MS"/>
              </a:rPr>
              <a:t> </a:t>
            </a:r>
            <a:r>
              <a:rPr b="0" i="0" lang="en-US" sz="2700" u="none" cap="none" strike="noStrike">
                <a:solidFill>
                  <a:schemeClr val="dk1"/>
                </a:solidFill>
                <a:latin typeface="Trebuchet MS"/>
                <a:ea typeface="Trebuchet MS"/>
                <a:cs typeface="Trebuchet MS"/>
                <a:sym typeface="Trebuchet MS"/>
              </a:rPr>
              <a:t>affects performance of Army Soldiers.</a:t>
            </a:r>
            <a:endParaRPr b="0" i="0" sz="2700" u="none" cap="none" strike="noStrike">
              <a:solidFill>
                <a:schemeClr val="dk1"/>
              </a:solidFill>
              <a:latin typeface="Trebuchet MS"/>
              <a:ea typeface="Trebuchet MS"/>
              <a:cs typeface="Trebuchet MS"/>
              <a:sym typeface="Trebuchet MS"/>
            </a:endParaRPr>
          </a:p>
        </p:txBody>
      </p:sp>
      <p:pic>
        <p:nvPicPr>
          <p:cNvPr id="307" name="Google Shape;307;p62"/>
          <p:cNvPicPr preferRelativeResize="0"/>
          <p:nvPr/>
        </p:nvPicPr>
        <p:blipFill rotWithShape="1">
          <a:blip r:embed="rId3">
            <a:alphaModFix/>
          </a:blip>
          <a:srcRect b="0" l="0" r="16689" t="0"/>
          <a:stretch/>
        </p:blipFill>
        <p:spPr>
          <a:xfrm>
            <a:off x="28413865" y="37250100"/>
            <a:ext cx="15943019" cy="10620433"/>
          </a:xfrm>
          <a:prstGeom prst="rect">
            <a:avLst/>
          </a:prstGeom>
          <a:noFill/>
          <a:ln>
            <a:noFill/>
          </a:ln>
        </p:spPr>
      </p:pic>
      <p:pic>
        <p:nvPicPr>
          <p:cNvPr id="308" name="Google Shape;308;p62"/>
          <p:cNvPicPr preferRelativeResize="0"/>
          <p:nvPr/>
        </p:nvPicPr>
        <p:blipFill rotWithShape="1">
          <a:blip r:embed="rId3">
            <a:alphaModFix/>
          </a:blip>
          <a:srcRect b="0" l="0" r="16689" t="0"/>
          <a:stretch/>
        </p:blipFill>
        <p:spPr>
          <a:xfrm>
            <a:off x="28617065" y="37453300"/>
            <a:ext cx="15943019" cy="10620433"/>
          </a:xfrm>
          <a:prstGeom prst="rect">
            <a:avLst/>
          </a:prstGeom>
          <a:noFill/>
          <a:ln>
            <a:noFill/>
          </a:ln>
        </p:spPr>
      </p:pic>
      <p:pic>
        <p:nvPicPr>
          <p:cNvPr id="309" name="Google Shape;309;p62"/>
          <p:cNvPicPr preferRelativeResize="0"/>
          <p:nvPr/>
        </p:nvPicPr>
        <p:blipFill rotWithShape="1">
          <a:blip r:embed="rId3">
            <a:alphaModFix/>
          </a:blip>
          <a:srcRect b="0" l="0" r="16689" t="0"/>
          <a:stretch/>
        </p:blipFill>
        <p:spPr>
          <a:xfrm>
            <a:off x="28820265" y="37656500"/>
            <a:ext cx="15943019" cy="10620433"/>
          </a:xfrm>
          <a:prstGeom prst="rect">
            <a:avLst/>
          </a:prstGeom>
          <a:noFill/>
          <a:ln>
            <a:noFill/>
          </a:ln>
        </p:spPr>
      </p:pic>
      <p:pic>
        <p:nvPicPr>
          <p:cNvPr id="310" name="Google Shape;310;p62"/>
          <p:cNvPicPr preferRelativeResize="0"/>
          <p:nvPr/>
        </p:nvPicPr>
        <p:blipFill rotWithShape="1">
          <a:blip r:embed="rId4">
            <a:alphaModFix/>
          </a:blip>
          <a:srcRect b="0" l="0" r="0" t="0"/>
          <a:stretch/>
        </p:blipFill>
        <p:spPr>
          <a:xfrm>
            <a:off x="31587465" y="29209467"/>
            <a:ext cx="10211765" cy="8566800"/>
          </a:xfrm>
          <a:prstGeom prst="rect">
            <a:avLst/>
          </a:prstGeom>
          <a:noFill/>
          <a:ln>
            <a:noFill/>
          </a:ln>
        </p:spPr>
      </p:pic>
      <p:pic>
        <p:nvPicPr>
          <p:cNvPr id="311" name="Google Shape;311;p62"/>
          <p:cNvPicPr preferRelativeResize="0"/>
          <p:nvPr/>
        </p:nvPicPr>
        <p:blipFill rotWithShape="1">
          <a:blip r:embed="rId5">
            <a:alphaModFix/>
          </a:blip>
          <a:srcRect b="0" l="0" r="0" t="0"/>
          <a:stretch/>
        </p:blipFill>
        <p:spPr>
          <a:xfrm>
            <a:off x="5613736" y="2921000"/>
            <a:ext cx="6366032" cy="3848888"/>
          </a:xfrm>
          <a:prstGeom prst="rect">
            <a:avLst/>
          </a:prstGeom>
          <a:noFill/>
          <a:ln>
            <a:noFill/>
          </a:ln>
        </p:spPr>
      </p:pic>
      <p:sp>
        <p:nvSpPr>
          <p:cNvPr id="312" name="Google Shape;312;p62"/>
          <p:cNvSpPr/>
          <p:nvPr/>
        </p:nvSpPr>
        <p:spPr>
          <a:xfrm>
            <a:off x="507999" y="2337781"/>
            <a:ext cx="5283203" cy="4329391"/>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i="0" lang="en-US" sz="2700" u="none" cap="none" strike="noStrike">
                <a:solidFill>
                  <a:schemeClr val="accent1"/>
                </a:solidFill>
                <a:latin typeface="Trebuchet MS"/>
                <a:ea typeface="Trebuchet MS"/>
                <a:cs typeface="Trebuchet MS"/>
                <a:sym typeface="Trebuchet MS"/>
              </a:rPr>
              <a:t>Create profiles of communities </a:t>
            </a:r>
            <a:r>
              <a:rPr b="0" i="0" lang="en-US" sz="2700" u="none" cap="none" strike="noStrike">
                <a:solidFill>
                  <a:schemeClr val="dk1"/>
                </a:solidFill>
                <a:latin typeface="Trebuchet MS"/>
                <a:ea typeface="Trebuchet MS"/>
                <a:cs typeface="Trebuchet MS"/>
                <a:sym typeface="Trebuchet MS"/>
              </a:rPr>
              <a:t>surrounding Army Installations (sociodemographic, job/educational opportunities, local government and community services)</a:t>
            </a:r>
            <a:endParaRPr sz="1900"/>
          </a:p>
          <a:p>
            <a:pPr indent="0" lvl="0" marL="0" marR="0" rtl="0" algn="l">
              <a:spcBef>
                <a:spcPts val="800"/>
              </a:spcBef>
              <a:spcAft>
                <a:spcPts val="0"/>
              </a:spcAft>
              <a:buNone/>
            </a:pPr>
            <a:r>
              <a:rPr b="1" i="0" lang="en-US" sz="2700" u="none" cap="none" strike="noStrike">
                <a:solidFill>
                  <a:schemeClr val="dk1"/>
                </a:solidFill>
                <a:latin typeface="Trebuchet MS"/>
                <a:ea typeface="Trebuchet MS"/>
                <a:cs typeface="Trebuchet MS"/>
                <a:sym typeface="Trebuchet MS"/>
              </a:rPr>
              <a:t>Sponsor –</a:t>
            </a:r>
            <a:r>
              <a:rPr b="0" i="0" lang="en-US" sz="2700" u="none" cap="none" strike="noStrike">
                <a:solidFill>
                  <a:schemeClr val="dk1"/>
                </a:solidFill>
                <a:latin typeface="Trebuchet MS"/>
                <a:ea typeface="Trebuchet MS"/>
                <a:cs typeface="Trebuchet MS"/>
                <a:sym typeface="Trebuchet MS"/>
              </a:rPr>
              <a:t> Joel Thurston and Nathaniel Ratcliff, U.S. Army Research Institute for the Social and Behavioral Sciences</a:t>
            </a:r>
            <a:endParaRPr sz="1900"/>
          </a:p>
        </p:txBody>
      </p:sp>
      <p:pic>
        <p:nvPicPr>
          <p:cNvPr id="313" name="Google Shape;313;p62"/>
          <p:cNvPicPr preferRelativeResize="0"/>
          <p:nvPr/>
        </p:nvPicPr>
        <p:blipFill rotWithShape="1">
          <a:blip r:embed="rId6">
            <a:alphaModFix/>
          </a:blip>
          <a:srcRect b="0" l="0" r="0" t="0"/>
          <a:stretch/>
        </p:blipFill>
        <p:spPr>
          <a:xfrm>
            <a:off x="5613736" y="2053927"/>
            <a:ext cx="6492548" cy="43214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63"/>
          <p:cNvSpPr/>
          <p:nvPr/>
        </p:nvSpPr>
        <p:spPr>
          <a:xfrm>
            <a:off x="3196273" y="6322488"/>
            <a:ext cx="5799452" cy="492443"/>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0" i="0" lang="en-US" sz="2400" u="sng" cap="none" strike="noStrike">
                <a:solidFill>
                  <a:schemeClr val="hlink"/>
                </a:solidFill>
                <a:latin typeface="Garamond"/>
                <a:ea typeface="Garamond"/>
                <a:cs typeface="Garamond"/>
                <a:sym typeface="Garamond"/>
                <a:hlinkClick r:id="rId3"/>
              </a:rPr>
              <a:t>https://aerogers.shinyapps.io/ari_base_dash/</a:t>
            </a:r>
            <a:r>
              <a:rPr b="0" i="0" lang="en-US" sz="2400" u="none" cap="none" strike="noStrike">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pic>
        <p:nvPicPr>
          <p:cNvPr id="319" name="Google Shape;319;p63"/>
          <p:cNvPicPr preferRelativeResize="0"/>
          <p:nvPr/>
        </p:nvPicPr>
        <p:blipFill rotWithShape="1">
          <a:blip r:embed="rId4">
            <a:alphaModFix/>
          </a:blip>
          <a:srcRect b="0" l="0" r="0" t="0"/>
          <a:stretch/>
        </p:blipFill>
        <p:spPr>
          <a:xfrm>
            <a:off x="1016000" y="1011313"/>
            <a:ext cx="10782528" cy="5311175"/>
          </a:xfrm>
          <a:prstGeom prst="rect">
            <a:avLst/>
          </a:prstGeom>
          <a:noFill/>
          <a:ln>
            <a:noFill/>
          </a:ln>
        </p:spPr>
      </p:pic>
      <p:sp>
        <p:nvSpPr>
          <p:cNvPr id="320" name="Google Shape;320;p63"/>
          <p:cNvSpPr txBox="1"/>
          <p:nvPr/>
        </p:nvSpPr>
        <p:spPr>
          <a:xfrm>
            <a:off x="0" y="177800"/>
            <a:ext cx="12192000" cy="1143000"/>
          </a:xfrm>
          <a:prstGeom prst="rect">
            <a:avLst/>
          </a:prstGeom>
          <a:noFill/>
          <a:ln>
            <a:noFill/>
          </a:ln>
        </p:spPr>
        <p:txBody>
          <a:bodyPr anchorCtr="0" anchor="ctr" bIns="60925" lIns="121900" spcFirstLastPara="1" rIns="121900" wrap="square" tIns="60925">
            <a:noAutofit/>
          </a:bodyPr>
          <a:lstStyle/>
          <a:p>
            <a:pPr indent="0" lvl="0" marL="0" marR="0" rtl="0" algn="ctr">
              <a:lnSpc>
                <a:spcPct val="80000"/>
              </a:lnSpc>
              <a:spcBef>
                <a:spcPts val="0"/>
              </a:spcBef>
              <a:spcAft>
                <a:spcPts val="0"/>
              </a:spcAft>
              <a:buClr>
                <a:srgbClr val="44546A"/>
              </a:buClr>
              <a:buSzPts val="4300"/>
              <a:buFont typeface="Raleway Light"/>
              <a:buNone/>
            </a:pPr>
            <a:r>
              <a:rPr b="1" lang="en-US" sz="4000" u="none">
                <a:solidFill>
                  <a:srgbClr val="44546A"/>
                </a:solidFill>
                <a:latin typeface="Raleway"/>
                <a:ea typeface="Raleway"/>
                <a:cs typeface="Raleway"/>
                <a:sym typeface="Raleway"/>
              </a:rPr>
              <a:t>Army Installation Dashboard</a:t>
            </a:r>
            <a:endParaRPr b="1" sz="4000">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64"/>
          <p:cNvSpPr txBox="1"/>
          <p:nvPr>
            <p:ph type="title"/>
          </p:nvPr>
        </p:nvSpPr>
        <p:spPr>
          <a:xfrm>
            <a:off x="0" y="177800"/>
            <a:ext cx="12192000" cy="1143000"/>
          </a:xfrm>
          <a:prstGeom prst="rect">
            <a:avLst/>
          </a:prstGeom>
          <a:noFill/>
          <a:ln>
            <a:noFill/>
          </a:ln>
        </p:spPr>
        <p:txBody>
          <a:bodyPr anchorCtr="0" anchor="ctr" bIns="60925" lIns="121900" spcFirstLastPara="1" rIns="121900" wrap="square" tIns="60925">
            <a:noAutofit/>
          </a:bodyPr>
          <a:lstStyle/>
          <a:p>
            <a:pPr indent="0" lvl="0" marL="0" marR="0" rtl="0" algn="ctr">
              <a:lnSpc>
                <a:spcPct val="80000"/>
              </a:lnSpc>
              <a:spcBef>
                <a:spcPts val="0"/>
              </a:spcBef>
              <a:spcAft>
                <a:spcPts val="0"/>
              </a:spcAft>
              <a:buClr>
                <a:srgbClr val="44546A"/>
              </a:buClr>
              <a:buSzPts val="4300"/>
              <a:buFont typeface="Raleway Light"/>
              <a:buNone/>
            </a:pPr>
            <a:r>
              <a:rPr i="0" lang="en-US" sz="4000" u="none" cap="none" strike="noStrike">
                <a:solidFill>
                  <a:srgbClr val="44546A"/>
                </a:solidFill>
                <a:latin typeface="Raleway"/>
                <a:ea typeface="Raleway"/>
                <a:cs typeface="Raleway"/>
                <a:sym typeface="Raleway"/>
              </a:rPr>
              <a:t>Community Profiles and Analysis</a:t>
            </a:r>
            <a:endParaRPr sz="4000">
              <a:latin typeface="Raleway"/>
              <a:ea typeface="Raleway"/>
              <a:cs typeface="Raleway"/>
              <a:sym typeface="Raleway"/>
            </a:endParaRPr>
          </a:p>
        </p:txBody>
      </p:sp>
      <p:sp>
        <p:nvSpPr>
          <p:cNvPr id="327" name="Google Shape;327;p64"/>
          <p:cNvSpPr txBox="1"/>
          <p:nvPr/>
        </p:nvSpPr>
        <p:spPr>
          <a:xfrm>
            <a:off x="7341704" y="1364735"/>
            <a:ext cx="4876800" cy="5688429"/>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rgbClr val="C3582D"/>
              </a:buClr>
              <a:buSzPts val="2700"/>
              <a:buFont typeface="Arial"/>
              <a:buNone/>
            </a:pPr>
            <a:r>
              <a:rPr b="1" lang="en-US" sz="2700">
                <a:solidFill>
                  <a:srgbClr val="C3582D"/>
                </a:solidFill>
                <a:latin typeface="Trebuchet MS"/>
                <a:ea typeface="Trebuchet MS"/>
                <a:cs typeface="Trebuchet MS"/>
                <a:sym typeface="Trebuchet MS"/>
              </a:rPr>
              <a:t>Data Discovery – identifying new sources of data</a:t>
            </a:r>
            <a:endParaRPr sz="1900"/>
          </a:p>
          <a:p>
            <a:pPr indent="0" lvl="0" marL="228600" marR="0" rtl="0" algn="l">
              <a:lnSpc>
                <a:spcPct val="90000"/>
              </a:lnSpc>
              <a:spcBef>
                <a:spcPts val="1300"/>
              </a:spcBef>
              <a:spcAft>
                <a:spcPts val="0"/>
              </a:spcAft>
              <a:buClr>
                <a:schemeClr val="accent4"/>
              </a:buClr>
              <a:buSzPts val="2700"/>
              <a:buFont typeface="Arial"/>
              <a:buNone/>
            </a:pPr>
            <a:r>
              <a:rPr b="1" lang="en-US" sz="2700">
                <a:solidFill>
                  <a:schemeClr val="accent4"/>
                </a:solidFill>
                <a:latin typeface="Trebuchet MS"/>
                <a:ea typeface="Trebuchet MS"/>
                <a:cs typeface="Trebuchet MS"/>
                <a:sym typeface="Trebuchet MS"/>
              </a:rPr>
              <a:t>Exploratory data analysis using visualization tools</a:t>
            </a:r>
            <a:endParaRPr sz="1900"/>
          </a:p>
          <a:p>
            <a:pPr indent="0" lvl="0" marL="228600" marR="0" rtl="0" algn="l">
              <a:lnSpc>
                <a:spcPct val="90000"/>
              </a:lnSpc>
              <a:spcBef>
                <a:spcPts val="1300"/>
              </a:spcBef>
              <a:spcAft>
                <a:spcPts val="0"/>
              </a:spcAft>
              <a:buClr>
                <a:srgbClr val="C00000"/>
              </a:buClr>
              <a:buSzPts val="2700"/>
              <a:buFont typeface="Arial"/>
              <a:buNone/>
            </a:pPr>
            <a:r>
              <a:rPr b="1" lang="en-US" sz="2700">
                <a:solidFill>
                  <a:srgbClr val="C00000"/>
                </a:solidFill>
                <a:latin typeface="Trebuchet MS"/>
                <a:ea typeface="Trebuchet MS"/>
                <a:cs typeface="Trebuchet MS"/>
                <a:sym typeface="Trebuchet MS"/>
              </a:rPr>
              <a:t>Clustering communities using unsupervised learning methods</a:t>
            </a:r>
            <a:endParaRPr sz="1900"/>
          </a:p>
          <a:p>
            <a:pPr indent="0" lvl="0" marL="228600" marR="0" rtl="0" algn="l">
              <a:lnSpc>
                <a:spcPct val="90000"/>
              </a:lnSpc>
              <a:spcBef>
                <a:spcPts val="1300"/>
              </a:spcBef>
              <a:spcAft>
                <a:spcPts val="0"/>
              </a:spcAft>
              <a:buClr>
                <a:schemeClr val="dk2"/>
              </a:buClr>
              <a:buSzPts val="2700"/>
              <a:buFont typeface="Arial"/>
              <a:buNone/>
            </a:pPr>
            <a:r>
              <a:rPr b="1" lang="en-US" sz="2700">
                <a:solidFill>
                  <a:schemeClr val="dk2"/>
                </a:solidFill>
                <a:latin typeface="Trebuchet MS"/>
                <a:ea typeface="Trebuchet MS"/>
                <a:cs typeface="Trebuchet MS"/>
                <a:sym typeface="Trebuchet MS"/>
              </a:rPr>
              <a:t>Relate to measures of Soldier performance </a:t>
            </a:r>
            <a:r>
              <a:rPr lang="en-US" sz="2700">
                <a:solidFill>
                  <a:schemeClr val="dk2"/>
                </a:solidFill>
                <a:latin typeface="Trebuchet MS"/>
                <a:ea typeface="Trebuchet MS"/>
                <a:cs typeface="Trebuchet MS"/>
                <a:sym typeface="Trebuchet MS"/>
              </a:rPr>
              <a:t>(training, courts martial, promotion schedules, etc.)</a:t>
            </a:r>
            <a:endParaRPr sz="1900"/>
          </a:p>
        </p:txBody>
      </p:sp>
      <p:pic>
        <p:nvPicPr>
          <p:cNvPr id="328" name="Google Shape;328;p64"/>
          <p:cNvPicPr preferRelativeResize="0"/>
          <p:nvPr/>
        </p:nvPicPr>
        <p:blipFill rotWithShape="1">
          <a:blip r:embed="rId3">
            <a:alphaModFix/>
          </a:blip>
          <a:srcRect b="0" l="0" r="0" t="0"/>
          <a:stretch/>
        </p:blipFill>
        <p:spPr>
          <a:xfrm>
            <a:off x="0" y="1498600"/>
            <a:ext cx="7342863" cy="4439477"/>
          </a:xfrm>
          <a:prstGeom prst="rect">
            <a:avLst/>
          </a:prstGeom>
          <a:noFill/>
          <a:ln>
            <a:noFill/>
          </a:ln>
        </p:spPr>
      </p:pic>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32" name="Shape 332"/>
        <p:cNvGrpSpPr/>
        <p:nvPr/>
      </p:nvGrpSpPr>
      <p:grpSpPr>
        <a:xfrm>
          <a:off x="0" y="0"/>
          <a:ext cx="0" cy="0"/>
          <a:chOff x="0" y="0"/>
          <a:chExt cx="0" cy="0"/>
        </a:xfrm>
      </p:grpSpPr>
      <p:sp>
        <p:nvSpPr>
          <p:cNvPr id="333" name="Google Shape;333;p65"/>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Alcohol-Related Crime Reduction Strategies for Restaurants and Nightlife in Arlington </a:t>
            </a:r>
            <a:endParaRPr b="1" i="0" sz="3200" u="none" cap="none" strike="noStrike">
              <a:solidFill>
                <a:schemeClr val="dk2"/>
              </a:solidFill>
              <a:latin typeface="Raleway"/>
              <a:ea typeface="Raleway"/>
              <a:cs typeface="Raleway"/>
              <a:sym typeface="Raleway"/>
            </a:endParaRPr>
          </a:p>
        </p:txBody>
      </p:sp>
      <p:sp>
        <p:nvSpPr>
          <p:cNvPr id="334" name="Google Shape;334;p65"/>
          <p:cNvSpPr txBox="1"/>
          <p:nvPr>
            <p:ph idx="1" type="subTitle"/>
          </p:nvPr>
        </p:nvSpPr>
        <p:spPr>
          <a:xfrm>
            <a:off x="343551" y="3685150"/>
            <a:ext cx="10424400" cy="1655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t>
            </a:r>
            <a:r>
              <a:rPr b="0" i="0" lang="en-US" sz="2400" u="none" cap="none" strike="noStrike">
                <a:solidFill>
                  <a:schemeClr val="dk2"/>
                </a:solidFill>
                <a:latin typeface="Trebuchet MS"/>
                <a:ea typeface="Trebuchet MS"/>
                <a:cs typeface="Trebuchet MS"/>
                <a:sym typeface="Trebuchet MS"/>
              </a:rPr>
              <a:t>Gizem Korkmaz</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Team: </a:t>
            </a:r>
            <a:r>
              <a:rPr b="0" i="0" lang="en-US" sz="2400" u="none" cap="none" strike="noStrike">
                <a:solidFill>
                  <a:schemeClr val="dk2"/>
                </a:solidFill>
                <a:latin typeface="Trebuchet MS"/>
                <a:ea typeface="Trebuchet MS"/>
                <a:cs typeface="Trebuchet MS"/>
                <a:sym typeface="Trebuchet MS"/>
              </a:rPr>
              <a:t>Aaron Schroeder and Sa</a:t>
            </a:r>
            <a:r>
              <a:rPr lang="en-US"/>
              <a:t>llie Keller</a:t>
            </a:r>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a:t>
            </a:r>
            <a:r>
              <a:rPr lang="en-US"/>
              <a:t> Corporal Dimitrios Mastoras, Niki Levy, </a:t>
            </a:r>
            <a:r>
              <a:rPr lang="en-US"/>
              <a:t>Captain Bruce Benson</a:t>
            </a:r>
            <a:br>
              <a:rPr lang="en-US" sz="1000">
                <a:solidFill>
                  <a:schemeClr val="dk1"/>
                </a:solidFill>
                <a:highlight>
                  <a:srgbClr val="FFFFFF"/>
                </a:highlight>
                <a:latin typeface="Arial"/>
                <a:ea typeface="Arial"/>
                <a:cs typeface="Arial"/>
                <a:sym typeface="Arial"/>
              </a:rPr>
            </a:br>
            <a:r>
              <a:rPr b="0" i="0" lang="en-US" sz="2400" u="none" cap="none" strike="noStrike">
                <a:solidFill>
                  <a:schemeClr val="dk2"/>
                </a:solidFill>
                <a:latin typeface="Trebuchet MS"/>
                <a:ea typeface="Trebuchet MS"/>
                <a:cs typeface="Trebuchet MS"/>
                <a:sym typeface="Trebuchet MS"/>
              </a:rPr>
              <a:t>Arlington County Police Department</a:t>
            </a:r>
            <a:endParaRPr/>
          </a:p>
        </p:txBody>
      </p:sp>
      <p:pic>
        <p:nvPicPr>
          <p:cNvPr id="335" name="Google Shape;335;p65"/>
          <p:cNvPicPr preferRelativeResize="0"/>
          <p:nvPr/>
        </p:nvPicPr>
        <p:blipFill rotWithShape="1">
          <a:blip r:embed="rId4">
            <a:alphaModFix/>
          </a:blip>
          <a:srcRect b="0" l="0" r="0" t="0"/>
          <a:stretch/>
        </p:blipFill>
        <p:spPr>
          <a:xfrm>
            <a:off x="3714231" y="5585032"/>
            <a:ext cx="2034600" cy="959700"/>
          </a:xfrm>
          <a:prstGeom prst="rect">
            <a:avLst/>
          </a:prstGeom>
          <a:noFill/>
          <a:ln>
            <a:noFill/>
          </a:ln>
        </p:spPr>
      </p:pic>
      <p:pic>
        <p:nvPicPr>
          <p:cNvPr descr="Screen Shot 2016-12-02 at 7.09.04 AM.png" id="336" name="Google Shape;336;p65"/>
          <p:cNvPicPr preferRelativeResize="0"/>
          <p:nvPr/>
        </p:nvPicPr>
        <p:blipFill rotWithShape="1">
          <a:blip r:embed="rId5">
            <a:alphaModFix/>
          </a:blip>
          <a:srcRect b="684" l="0" r="0" t="99"/>
          <a:stretch/>
        </p:blipFill>
        <p:spPr>
          <a:xfrm>
            <a:off x="6400449" y="5141947"/>
            <a:ext cx="928200" cy="1471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340" name="Shape 340"/>
        <p:cNvGrpSpPr/>
        <p:nvPr/>
      </p:nvGrpSpPr>
      <p:grpSpPr>
        <a:xfrm>
          <a:off x="0" y="0"/>
          <a:ext cx="0" cy="0"/>
          <a:chOff x="0" y="0"/>
          <a:chExt cx="0" cy="0"/>
        </a:xfrm>
      </p:grpSpPr>
      <p:pic>
        <p:nvPicPr>
          <p:cNvPr id="341" name="Google Shape;341;p66"/>
          <p:cNvPicPr preferRelativeResize="0"/>
          <p:nvPr/>
        </p:nvPicPr>
        <p:blipFill>
          <a:blip r:embed="rId3">
            <a:alphaModFix/>
          </a:blip>
          <a:stretch>
            <a:fillRect/>
          </a:stretch>
        </p:blipFill>
        <p:spPr>
          <a:xfrm>
            <a:off x="357250" y="152400"/>
            <a:ext cx="4474123" cy="6553200"/>
          </a:xfrm>
          <a:prstGeom prst="rect">
            <a:avLst/>
          </a:prstGeom>
          <a:noFill/>
          <a:ln>
            <a:noFill/>
          </a:ln>
        </p:spPr>
      </p:pic>
      <p:pic>
        <p:nvPicPr>
          <p:cNvPr id="342" name="Google Shape;342;p66"/>
          <p:cNvPicPr preferRelativeResize="0"/>
          <p:nvPr/>
        </p:nvPicPr>
        <p:blipFill>
          <a:blip r:embed="rId4">
            <a:alphaModFix/>
          </a:blip>
          <a:stretch>
            <a:fillRect/>
          </a:stretch>
        </p:blipFill>
        <p:spPr>
          <a:xfrm>
            <a:off x="6043648" y="152400"/>
            <a:ext cx="5156721" cy="655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67"/>
          <p:cNvSpPr txBox="1"/>
          <p:nvPr>
            <p:ph type="title"/>
          </p:nvPr>
        </p:nvSpPr>
        <p:spPr>
          <a:xfrm>
            <a:off x="532388" y="43572"/>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348" name="Google Shape;348;p67"/>
          <p:cNvSpPr txBox="1"/>
          <p:nvPr>
            <p:ph idx="1" type="body"/>
          </p:nvPr>
        </p:nvSpPr>
        <p:spPr>
          <a:xfrm>
            <a:off x="746410" y="1129561"/>
            <a:ext cx="10485300" cy="459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is the </a:t>
            </a:r>
            <a:r>
              <a:rPr b="0" i="1" lang="en-US" sz="2800" u="none" cap="none" strike="noStrike">
                <a:solidFill>
                  <a:schemeClr val="dk2"/>
                </a:solidFill>
                <a:latin typeface="Trebuchet MS"/>
                <a:ea typeface="Trebuchet MS"/>
                <a:cs typeface="Trebuchet MS"/>
                <a:sym typeface="Trebuchet MS"/>
              </a:rPr>
              <a:t>social and econ</a:t>
            </a:r>
            <a:r>
              <a:rPr i="1" lang="en-US"/>
              <a:t>omic </a:t>
            </a:r>
            <a:r>
              <a:rPr b="0" i="1" lang="en-US" sz="2800" u="none" cap="none" strike="noStrike">
                <a:solidFill>
                  <a:schemeClr val="dk2"/>
                </a:solidFill>
                <a:latin typeface="Trebuchet MS"/>
                <a:ea typeface="Trebuchet MS"/>
                <a:cs typeface="Trebuchet MS"/>
                <a:sym typeface="Trebuchet MS"/>
              </a:rPr>
              <a:t>impact</a:t>
            </a:r>
            <a:r>
              <a:rPr b="0" i="0" lang="en-US" sz="2800" u="none" cap="none" strike="noStrike">
                <a:solidFill>
                  <a:schemeClr val="dk2"/>
                </a:solidFill>
                <a:latin typeface="Trebuchet MS"/>
                <a:ea typeface="Trebuchet MS"/>
                <a:cs typeface="Trebuchet MS"/>
                <a:sym typeface="Trebuchet MS"/>
              </a:rPr>
              <a:t> of the </a:t>
            </a:r>
            <a:r>
              <a:rPr lang="en-US"/>
              <a:t>Arlington Restaurant Initiative?</a:t>
            </a:r>
            <a:endParaRPr/>
          </a:p>
          <a:p>
            <a:pPr indent="0" lvl="0" marL="0" marR="0" rtl="0" algn="l">
              <a:lnSpc>
                <a:spcPct val="90000"/>
              </a:lnSpc>
              <a:spcBef>
                <a:spcPts val="0"/>
              </a:spcBef>
              <a:spcAft>
                <a:spcPts val="0"/>
              </a:spcAft>
              <a:buNone/>
            </a:pPr>
            <a:r>
              <a:t/>
            </a:r>
            <a:endParaRPr/>
          </a:p>
          <a:p>
            <a:pPr indent="0" lvl="0" marL="45720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p:txBody>
      </p:sp>
      <p:pic>
        <p:nvPicPr>
          <p:cNvPr id="349" name="Google Shape;349;p67"/>
          <p:cNvPicPr preferRelativeResize="0"/>
          <p:nvPr/>
        </p:nvPicPr>
        <p:blipFill>
          <a:blip r:embed="rId3">
            <a:alphaModFix/>
          </a:blip>
          <a:stretch>
            <a:fillRect/>
          </a:stretch>
        </p:blipFill>
        <p:spPr>
          <a:xfrm>
            <a:off x="1044100" y="2178400"/>
            <a:ext cx="5092551" cy="3940499"/>
          </a:xfrm>
          <a:prstGeom prst="rect">
            <a:avLst/>
          </a:prstGeom>
          <a:noFill/>
          <a:ln>
            <a:noFill/>
          </a:ln>
        </p:spPr>
      </p:pic>
      <p:pic>
        <p:nvPicPr>
          <p:cNvPr id="350" name="Google Shape;350;p67"/>
          <p:cNvPicPr preferRelativeResize="0"/>
          <p:nvPr/>
        </p:nvPicPr>
        <p:blipFill>
          <a:blip r:embed="rId4">
            <a:alphaModFix/>
          </a:blip>
          <a:stretch>
            <a:fillRect/>
          </a:stretch>
        </p:blipFill>
        <p:spPr>
          <a:xfrm>
            <a:off x="6234625" y="2164188"/>
            <a:ext cx="4308724" cy="3968912"/>
          </a:xfrm>
          <a:prstGeom prst="rect">
            <a:avLst/>
          </a:prstGeom>
          <a:noFill/>
          <a:ln>
            <a:noFill/>
          </a:ln>
        </p:spPr>
      </p:pic>
      <p:sp>
        <p:nvSpPr>
          <p:cNvPr id="351" name="Google Shape;351;p67"/>
          <p:cNvSpPr txBox="1"/>
          <p:nvPr/>
        </p:nvSpPr>
        <p:spPr>
          <a:xfrm>
            <a:off x="890650" y="6319925"/>
            <a:ext cx="3000000" cy="38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http://wenwenz.com/ARI/</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68"/>
          <p:cNvSpPr txBox="1"/>
          <p:nvPr>
            <p:ph type="title"/>
          </p:nvPr>
        </p:nvSpPr>
        <p:spPr>
          <a:xfrm>
            <a:off x="443754" y="37578"/>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Goals &amp; Deliverables</a:t>
            </a:r>
            <a:endParaRPr b="1" i="0" sz="4000" u="none" cap="none" strike="noStrike">
              <a:solidFill>
                <a:schemeClr val="dk2"/>
              </a:solidFill>
              <a:latin typeface="Raleway"/>
              <a:ea typeface="Raleway"/>
              <a:cs typeface="Raleway"/>
              <a:sym typeface="Raleway"/>
            </a:endParaRPr>
          </a:p>
        </p:txBody>
      </p:sp>
      <p:sp>
        <p:nvSpPr>
          <p:cNvPr id="357" name="Google Shape;357;p68"/>
          <p:cNvSpPr txBox="1"/>
          <p:nvPr>
            <p:ph idx="1" type="body"/>
          </p:nvPr>
        </p:nvSpPr>
        <p:spPr>
          <a:xfrm>
            <a:off x="595175" y="1059550"/>
            <a:ext cx="8266800" cy="23073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Exploratory Analysis of </a:t>
            </a:r>
            <a:r>
              <a:rPr lang="en-US"/>
              <a:t>ACPD Crime </a:t>
            </a:r>
            <a:r>
              <a:rPr b="0" i="0" lang="en-US" sz="2800" u="none" cap="none" strike="noStrike">
                <a:solidFill>
                  <a:schemeClr val="dk2"/>
                </a:solidFill>
                <a:latin typeface="Trebuchet MS"/>
                <a:ea typeface="Trebuchet MS"/>
                <a:cs typeface="Trebuchet MS"/>
                <a:sym typeface="Trebuchet MS"/>
              </a:rPr>
              <a:t>Data</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p:txBody>
      </p:sp>
      <p:grpSp>
        <p:nvGrpSpPr>
          <p:cNvPr id="358" name="Google Shape;358;p68"/>
          <p:cNvGrpSpPr/>
          <p:nvPr/>
        </p:nvGrpSpPr>
        <p:grpSpPr>
          <a:xfrm>
            <a:off x="5112400" y="2031851"/>
            <a:ext cx="6617513" cy="3886943"/>
            <a:chOff x="0" y="19050"/>
            <a:chExt cx="9144000" cy="5143500"/>
          </a:xfrm>
        </p:grpSpPr>
        <p:pic>
          <p:nvPicPr>
            <p:cNvPr descr="fema-graphic1.2.pdf" id="359" name="Google Shape;359;p68"/>
            <p:cNvPicPr preferRelativeResize="0"/>
            <p:nvPr/>
          </p:nvPicPr>
          <p:blipFill rotWithShape="1">
            <a:blip r:embed="rId3">
              <a:alphaModFix/>
            </a:blip>
            <a:srcRect b="0" l="0" r="0" t="0"/>
            <a:stretch/>
          </p:blipFill>
          <p:spPr>
            <a:xfrm>
              <a:off x="0" y="19050"/>
              <a:ext cx="9144000" cy="5143500"/>
            </a:xfrm>
            <a:prstGeom prst="rect">
              <a:avLst/>
            </a:prstGeom>
            <a:noFill/>
            <a:ln>
              <a:noFill/>
            </a:ln>
          </p:spPr>
        </p:pic>
        <p:grpSp>
          <p:nvGrpSpPr>
            <p:cNvPr id="360" name="Google Shape;360;p68"/>
            <p:cNvGrpSpPr/>
            <p:nvPr/>
          </p:nvGrpSpPr>
          <p:grpSpPr>
            <a:xfrm>
              <a:off x="2032000" y="3184290"/>
              <a:ext cx="6264800" cy="1603500"/>
              <a:chOff x="2032000" y="3184290"/>
              <a:chExt cx="6264800" cy="1603500"/>
            </a:xfrm>
          </p:grpSpPr>
          <p:pic>
            <p:nvPicPr>
              <p:cNvPr id="361" name="Google Shape;361;p68"/>
              <p:cNvPicPr preferRelativeResize="0"/>
              <p:nvPr/>
            </p:nvPicPr>
            <p:blipFill rotWithShape="1">
              <a:blip r:embed="rId4">
                <a:alphaModFix/>
              </a:blip>
              <a:srcRect b="0" l="0" r="0" t="0"/>
              <a:stretch/>
            </p:blipFill>
            <p:spPr>
              <a:xfrm>
                <a:off x="2032000" y="3184290"/>
                <a:ext cx="2959200" cy="1603500"/>
              </a:xfrm>
              <a:prstGeom prst="rect">
                <a:avLst/>
              </a:prstGeom>
              <a:noFill/>
              <a:ln>
                <a:noFill/>
              </a:ln>
            </p:spPr>
          </p:pic>
          <p:pic>
            <p:nvPicPr>
              <p:cNvPr id="362" name="Google Shape;362;p68"/>
              <p:cNvPicPr preferRelativeResize="0"/>
              <p:nvPr/>
            </p:nvPicPr>
            <p:blipFill rotWithShape="1">
              <a:blip r:embed="rId5">
                <a:alphaModFix/>
              </a:blip>
              <a:srcRect b="0" l="0" r="0" t="0"/>
              <a:stretch/>
            </p:blipFill>
            <p:spPr>
              <a:xfrm>
                <a:off x="5143500" y="3184290"/>
                <a:ext cx="3153300" cy="1603500"/>
              </a:xfrm>
              <a:prstGeom prst="rect">
                <a:avLst/>
              </a:prstGeom>
              <a:noFill/>
              <a:ln>
                <a:noFill/>
              </a:ln>
            </p:spPr>
          </p:pic>
        </p:grpSp>
        <p:pic>
          <p:nvPicPr>
            <p:cNvPr id="363" name="Google Shape;363;p68"/>
            <p:cNvPicPr preferRelativeResize="0"/>
            <p:nvPr/>
          </p:nvPicPr>
          <p:blipFill rotWithShape="1">
            <a:blip r:embed="rId6">
              <a:alphaModFix/>
            </a:blip>
            <a:srcRect b="0" l="0" r="0" t="0"/>
            <a:stretch/>
          </p:blipFill>
          <p:spPr>
            <a:xfrm>
              <a:off x="42805" y="94080"/>
              <a:ext cx="2918400" cy="1905000"/>
            </a:xfrm>
            <a:prstGeom prst="rect">
              <a:avLst/>
            </a:prstGeom>
            <a:noFill/>
            <a:ln>
              <a:noFill/>
            </a:ln>
          </p:spPr>
        </p:pic>
        <p:grpSp>
          <p:nvGrpSpPr>
            <p:cNvPr id="364" name="Google Shape;364;p68"/>
            <p:cNvGrpSpPr/>
            <p:nvPr/>
          </p:nvGrpSpPr>
          <p:grpSpPr>
            <a:xfrm>
              <a:off x="2845146" y="61656"/>
              <a:ext cx="4774701" cy="1422300"/>
              <a:chOff x="2845184" y="61656"/>
              <a:chExt cx="4962275" cy="1422300"/>
            </a:xfrm>
          </p:grpSpPr>
          <p:pic>
            <p:nvPicPr>
              <p:cNvPr descr="Screen Shot 2015-04-21 at 2.10.05 PM.png" id="365" name="Google Shape;365;p68"/>
              <p:cNvPicPr preferRelativeResize="0"/>
              <p:nvPr/>
            </p:nvPicPr>
            <p:blipFill rotWithShape="1">
              <a:blip r:embed="rId7">
                <a:alphaModFix/>
              </a:blip>
              <a:srcRect b="0" l="0" r="0" t="0"/>
              <a:stretch/>
            </p:blipFill>
            <p:spPr>
              <a:xfrm>
                <a:off x="5143459" y="61656"/>
                <a:ext cx="2664000" cy="1422300"/>
              </a:xfrm>
              <a:prstGeom prst="rect">
                <a:avLst/>
              </a:prstGeom>
              <a:noFill/>
              <a:ln>
                <a:noFill/>
              </a:ln>
            </p:spPr>
          </p:pic>
          <p:pic>
            <p:nvPicPr>
              <p:cNvPr id="366" name="Google Shape;366;p68"/>
              <p:cNvPicPr preferRelativeResize="0"/>
              <p:nvPr/>
            </p:nvPicPr>
            <p:blipFill rotWithShape="1">
              <a:blip r:embed="rId8">
                <a:alphaModFix/>
              </a:blip>
              <a:srcRect b="0" l="0" r="0" t="0"/>
              <a:stretch/>
            </p:blipFill>
            <p:spPr>
              <a:xfrm>
                <a:off x="2845184" y="87070"/>
                <a:ext cx="2298300" cy="1373700"/>
              </a:xfrm>
              <a:prstGeom prst="rect">
                <a:avLst/>
              </a:prstGeom>
              <a:noFill/>
              <a:ln>
                <a:noFill/>
              </a:ln>
            </p:spPr>
          </p:pic>
        </p:grpSp>
        <p:pic>
          <p:nvPicPr>
            <p:cNvPr id="367" name="Google Shape;367;p68"/>
            <p:cNvPicPr preferRelativeResize="0"/>
            <p:nvPr/>
          </p:nvPicPr>
          <p:blipFill rotWithShape="1">
            <a:blip r:embed="rId9">
              <a:alphaModFix/>
            </a:blip>
            <a:srcRect b="0" l="0" r="0" t="0"/>
            <a:stretch/>
          </p:blipFill>
          <p:spPr>
            <a:xfrm>
              <a:off x="7620012" y="94843"/>
              <a:ext cx="1472700" cy="1740000"/>
            </a:xfrm>
            <a:prstGeom prst="rect">
              <a:avLst/>
            </a:prstGeom>
            <a:noFill/>
            <a:ln>
              <a:noFill/>
            </a:ln>
          </p:spPr>
        </p:pic>
      </p:grpSp>
      <p:sp>
        <p:nvSpPr>
          <p:cNvPr id="368" name="Google Shape;368;p68"/>
          <p:cNvSpPr txBox="1"/>
          <p:nvPr>
            <p:ph idx="1" type="body"/>
          </p:nvPr>
        </p:nvSpPr>
        <p:spPr>
          <a:xfrm>
            <a:off x="684225" y="1723600"/>
            <a:ext cx="5532600" cy="230730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2"/>
              </a:buClr>
              <a:buSzPts val="2800"/>
              <a:buFont typeface="Arial"/>
              <a:buChar char="•"/>
            </a:pPr>
            <a:r>
              <a:rPr lang="en-US"/>
              <a:t>External data collection </a:t>
            </a:r>
            <a:endParaRPr/>
          </a:p>
          <a:p>
            <a:pPr indent="-228600" lvl="1" marL="685800" rtl="0" algn="l">
              <a:spcBef>
                <a:spcPts val="0"/>
              </a:spcBef>
              <a:spcAft>
                <a:spcPts val="0"/>
              </a:spcAft>
              <a:buSzPts val="2400"/>
              <a:buChar char="•"/>
            </a:pPr>
            <a:r>
              <a:rPr lang="en-US"/>
              <a:t>social impact </a:t>
            </a:r>
            <a:endParaRPr/>
          </a:p>
          <a:p>
            <a:pPr indent="-228600" lvl="1" marL="685800" rtl="0" algn="l">
              <a:spcBef>
                <a:spcPts val="0"/>
              </a:spcBef>
              <a:spcAft>
                <a:spcPts val="0"/>
              </a:spcAft>
              <a:buSzPts val="2400"/>
              <a:buChar char="•"/>
            </a:pPr>
            <a:r>
              <a:rPr lang="en-US"/>
              <a:t>return on investment</a:t>
            </a:r>
            <a:endParaRPr/>
          </a:p>
          <a:p>
            <a:pPr indent="0" lvl="0" marL="457200" rtl="0" algn="l">
              <a:spcBef>
                <a:spcPts val="0"/>
              </a:spcBef>
              <a:spcAft>
                <a:spcPts val="0"/>
              </a:spcAft>
              <a:buNone/>
            </a:pPr>
            <a:r>
              <a:t/>
            </a:r>
            <a:endParaRPr/>
          </a:p>
          <a:p>
            <a:pPr indent="-228600" lvl="0" marL="228600" rtl="0" algn="l">
              <a:spcBef>
                <a:spcPts val="0"/>
              </a:spcBef>
              <a:spcAft>
                <a:spcPts val="0"/>
              </a:spcAft>
              <a:buClr>
                <a:schemeClr val="dk2"/>
              </a:buClr>
              <a:buSzPts val="2800"/>
              <a:buFont typeface="Arial"/>
              <a:buChar char="•"/>
            </a:pPr>
            <a:r>
              <a:rPr lang="en-US"/>
              <a:t>Statistical Analysis and Modeling</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2"/>
              </a:buClr>
              <a:buSzPts val="2800"/>
              <a:buFont typeface="Arial"/>
              <a:buChar char="•"/>
            </a:pPr>
            <a:r>
              <a:rPr lang="en-US"/>
              <a:t>Data Dashboards</a:t>
            </a:r>
            <a:endParaRPr/>
          </a:p>
          <a:p>
            <a:pPr indent="0" lvl="0" marL="0" rtl="0" algn="l">
              <a:spcBef>
                <a:spcPts val="0"/>
              </a:spcBef>
              <a:spcAft>
                <a:spcPts val="0"/>
              </a:spcAft>
              <a:buNone/>
            </a:pPr>
            <a:r>
              <a:rPr lang="en-US" sz="1800" u="sng">
                <a:solidFill>
                  <a:schemeClr val="hlink"/>
                </a:solidFill>
                <a:hlinkClick r:id="rId10"/>
              </a:rPr>
              <a:t>http://wenwenz.com/ARI/crime2.html</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9"/>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Data Linkage &amp; </a:t>
            </a:r>
            <a:r>
              <a:rPr b="1" i="0" lang="en-US" sz="3200" u="none" cap="none" strike="noStrike">
                <a:solidFill>
                  <a:schemeClr val="dk2"/>
                </a:solidFill>
                <a:latin typeface="Raleway"/>
                <a:ea typeface="Raleway"/>
                <a:cs typeface="Raleway"/>
                <a:sym typeface="Raleway"/>
              </a:rPr>
              <a:t>Human Service Client Characterization Phase II</a:t>
            </a:r>
            <a:endParaRPr b="1" i="0" sz="3200" u="none" cap="none" strike="noStrike">
              <a:solidFill>
                <a:schemeClr val="dk2"/>
              </a:solidFill>
              <a:latin typeface="Raleway"/>
              <a:ea typeface="Raleway"/>
              <a:cs typeface="Raleway"/>
              <a:sym typeface="Raleway"/>
            </a:endParaRPr>
          </a:p>
        </p:txBody>
      </p:sp>
      <p:sp>
        <p:nvSpPr>
          <p:cNvPr id="374" name="Google Shape;374;p69"/>
          <p:cNvSpPr txBox="1"/>
          <p:nvPr>
            <p:ph idx="1" type="subTitle"/>
          </p:nvPr>
        </p:nvSpPr>
        <p:spPr>
          <a:xfrm>
            <a:off x="443754" y="3760296"/>
            <a:ext cx="10529046" cy="16557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lang="en-US"/>
              <a:t>PI</a:t>
            </a:r>
            <a:r>
              <a:rPr b="1" i="0" lang="en-US" sz="2400" u="none" cap="none" strike="noStrike">
                <a:solidFill>
                  <a:schemeClr val="dk2"/>
                </a:solidFill>
                <a:latin typeface="Trebuchet MS"/>
                <a:ea typeface="Trebuchet MS"/>
                <a:cs typeface="Trebuchet MS"/>
                <a:sym typeface="Trebuchet MS"/>
              </a:rPr>
              <a:t>: </a:t>
            </a:r>
            <a:r>
              <a:rPr lang="en-US"/>
              <a:t>Ian Crandell</a:t>
            </a:r>
            <a:br>
              <a:rPr lang="en-US"/>
            </a:br>
            <a:r>
              <a:rPr b="1" lang="en-US"/>
              <a:t>Team: </a:t>
            </a:r>
            <a:r>
              <a:rPr lang="en-US"/>
              <a:t>Aaron Schroeder, Fangfang Lee</a:t>
            </a:r>
            <a:endParaRPr i="0" sz="2400" u="none" cap="none" strike="noStrike">
              <a:solidFill>
                <a:schemeClr val="dk2"/>
              </a:solidFill>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0" i="0" lang="en-US" sz="2400" u="none" cap="none" strike="noStrike">
                <a:solidFill>
                  <a:schemeClr val="dk2"/>
                </a:solidFill>
                <a:latin typeface="Trebuchet MS"/>
                <a:ea typeface="Trebuchet MS"/>
                <a:cs typeface="Trebuchet MS"/>
                <a:sym typeface="Trebuchet MS"/>
              </a:rPr>
              <a:t>Department of Human Services, Arlington County</a:t>
            </a:r>
            <a:endParaRPr b="0" i="0" sz="2400" u="none" cap="none" strike="noStrike">
              <a:solidFill>
                <a:schemeClr val="dk2"/>
              </a:solidFill>
              <a:latin typeface="Trebuchet MS"/>
              <a:ea typeface="Trebuchet MS"/>
              <a:cs typeface="Trebuchet MS"/>
              <a:sym typeface="Trebuchet MS"/>
            </a:endParaRPr>
          </a:p>
        </p:txBody>
      </p:sp>
      <p:pic>
        <p:nvPicPr>
          <p:cNvPr id="375" name="Google Shape;375;p69"/>
          <p:cNvPicPr preferRelativeResize="0"/>
          <p:nvPr/>
        </p:nvPicPr>
        <p:blipFill rotWithShape="1">
          <a:blip r:embed="rId3">
            <a:alphaModFix/>
          </a:blip>
          <a:srcRect b="0" l="0" r="0" t="0"/>
          <a:stretch/>
        </p:blipFill>
        <p:spPr>
          <a:xfrm>
            <a:off x="4472796" y="5416044"/>
            <a:ext cx="2034600" cy="959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65" name="Shape 165"/>
        <p:cNvGrpSpPr/>
        <p:nvPr/>
      </p:nvGrpSpPr>
      <p:grpSpPr>
        <a:xfrm>
          <a:off x="0" y="0"/>
          <a:ext cx="0" cy="0"/>
          <a:chOff x="0" y="0"/>
          <a:chExt cx="0" cy="0"/>
        </a:xfrm>
      </p:grpSpPr>
      <p:sp>
        <p:nvSpPr>
          <p:cNvPr id="166" name="Google Shape;166;p43"/>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3000"/>
              <a:t>New Metrics for Assessing Virginia Tech Student Acquisition, Progression &amp; Success</a:t>
            </a:r>
            <a:endParaRPr sz="3200"/>
          </a:p>
        </p:txBody>
      </p:sp>
      <p:sp>
        <p:nvSpPr>
          <p:cNvPr id="167" name="Google Shape;167;p43"/>
          <p:cNvSpPr txBox="1"/>
          <p:nvPr>
            <p:ph idx="1" type="subTitle"/>
          </p:nvPr>
        </p:nvSpPr>
        <p:spPr>
          <a:xfrm>
            <a:off x="327425" y="3620652"/>
            <a:ext cx="8900700" cy="191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PI</a:t>
            </a:r>
            <a:r>
              <a:rPr b="1" i="0" lang="en-US" sz="2220" u="none" cap="none" strike="noStrike">
                <a:solidFill>
                  <a:schemeClr val="dk2"/>
                </a:solidFill>
                <a:latin typeface="Trebuchet MS"/>
                <a:ea typeface="Trebuchet MS"/>
                <a:cs typeface="Trebuchet MS"/>
                <a:sym typeface="Trebuchet MS"/>
              </a:rPr>
              <a:t>: </a:t>
            </a:r>
            <a:r>
              <a:rPr lang="en-US" sz="2220"/>
              <a:t>Aaron Schroeder</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lang="en-US" sz="2220"/>
              <a:t>Gizem Korkmaz and Sallie Keller</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Ken Smith</a:t>
            </a:r>
            <a:r>
              <a:rPr i="0" lang="en-US" sz="2220" u="none" cap="none" strike="noStrike">
                <a:solidFill>
                  <a:schemeClr val="dk2"/>
                </a:solidFill>
              </a:rPr>
              <a:t>, Virginia Tech Office of the Executive Vice President and Provost</a:t>
            </a:r>
            <a:endParaRPr i="0" sz="2220" u="none" cap="none" strike="noStrike">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70"/>
          <p:cNvSpPr txBox="1"/>
          <p:nvPr>
            <p:ph type="title"/>
          </p:nvPr>
        </p:nvSpPr>
        <p:spPr>
          <a:xfrm>
            <a:off x="414867" y="-83608"/>
            <a:ext cx="797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Project Overview</a:t>
            </a:r>
            <a:endParaRPr b="1" i="0" sz="3600" u="none" cap="none" strike="noStrike">
              <a:solidFill>
                <a:schemeClr val="dk2"/>
              </a:solidFill>
              <a:latin typeface="Raleway"/>
              <a:ea typeface="Raleway"/>
              <a:cs typeface="Raleway"/>
              <a:sym typeface="Raleway"/>
            </a:endParaRPr>
          </a:p>
        </p:txBody>
      </p:sp>
      <p:sp>
        <p:nvSpPr>
          <p:cNvPr id="381" name="Google Shape;381;p70"/>
          <p:cNvSpPr txBox="1"/>
          <p:nvPr>
            <p:ph idx="1" type="body"/>
          </p:nvPr>
        </p:nvSpPr>
        <p:spPr>
          <a:xfrm>
            <a:off x="338666" y="1241954"/>
            <a:ext cx="8128001" cy="4812242"/>
          </a:xfrm>
          <a:prstGeom prst="rect">
            <a:avLst/>
          </a:prstGeom>
          <a:noFill/>
          <a:ln>
            <a:noFill/>
          </a:ln>
        </p:spPr>
        <p:txBody>
          <a:bodyPr anchorCtr="0" anchor="t" bIns="45700" lIns="91425" spcFirstLastPara="1" rIns="91425" wrap="square" tIns="45700">
            <a:noAutofit/>
          </a:bodyPr>
          <a:lstStyle/>
          <a:p>
            <a:pPr indent="-177800" lvl="0" marL="228600" rtl="0" algn="l">
              <a:lnSpc>
                <a:spcPct val="115000"/>
              </a:lnSpc>
              <a:spcBef>
                <a:spcPts val="0"/>
              </a:spcBef>
              <a:spcAft>
                <a:spcPts val="0"/>
              </a:spcAft>
              <a:buClr>
                <a:schemeClr val="dk2"/>
              </a:buClr>
              <a:buSzPts val="2000"/>
              <a:buFont typeface="Raleway"/>
              <a:buChar char="•"/>
            </a:pPr>
            <a:r>
              <a:rPr lang="en-US" sz="2000">
                <a:solidFill>
                  <a:srgbClr val="44546A"/>
                </a:solidFill>
                <a:latin typeface="Raleway"/>
                <a:ea typeface="Raleway"/>
                <a:cs typeface="Raleway"/>
                <a:sym typeface="Raleway"/>
              </a:rPr>
              <a:t>Arlington DHS has a 'no wrong door' philosophy meaning customers can sign-up for any DHS service from any DHS department</a:t>
            </a:r>
            <a:endParaRPr sz="2000">
              <a:solidFill>
                <a:srgbClr val="44546A"/>
              </a:solidFill>
              <a:latin typeface="Raleway"/>
              <a:ea typeface="Raleway"/>
              <a:cs typeface="Raleway"/>
              <a:sym typeface="Raleway"/>
            </a:endParaRPr>
          </a:p>
          <a:p>
            <a:pPr indent="-203200" lvl="1" marL="685800" rtl="0" algn="l">
              <a:lnSpc>
                <a:spcPct val="115000"/>
              </a:lnSpc>
              <a:spcBef>
                <a:spcPts val="0"/>
              </a:spcBef>
              <a:spcAft>
                <a:spcPts val="0"/>
              </a:spcAft>
              <a:buClr>
                <a:schemeClr val="dk2"/>
              </a:buClr>
              <a:buSzPts val="2000"/>
              <a:buFont typeface="Raleway"/>
              <a:buChar char="•"/>
            </a:pPr>
            <a:r>
              <a:rPr lang="en-US" sz="2000">
                <a:solidFill>
                  <a:srgbClr val="7F7F7F"/>
                </a:solidFill>
                <a:latin typeface="Raleway"/>
                <a:ea typeface="Raleway"/>
                <a:cs typeface="Raleway"/>
                <a:sym typeface="Raleway"/>
              </a:rPr>
              <a:t>Data collected from multiple locations into different systems</a:t>
            </a:r>
            <a:endParaRPr sz="2000">
              <a:solidFill>
                <a:srgbClr val="7F7F7F"/>
              </a:solidFill>
              <a:latin typeface="Raleway"/>
              <a:ea typeface="Raleway"/>
              <a:cs typeface="Raleway"/>
              <a:sym typeface="Raleway"/>
            </a:endParaRPr>
          </a:p>
          <a:p>
            <a:pPr indent="-177800" lvl="0" marL="228600" rtl="0" algn="l">
              <a:lnSpc>
                <a:spcPct val="115000"/>
              </a:lnSpc>
              <a:spcBef>
                <a:spcPts val="0"/>
              </a:spcBef>
              <a:spcAft>
                <a:spcPts val="0"/>
              </a:spcAft>
              <a:buClr>
                <a:schemeClr val="dk2"/>
              </a:buClr>
              <a:buSzPts val="2000"/>
              <a:buFont typeface="Raleway"/>
              <a:buChar char="•"/>
            </a:pPr>
            <a:r>
              <a:rPr lang="en-US" sz="2000">
                <a:solidFill>
                  <a:srgbClr val="44546A"/>
                </a:solidFill>
                <a:latin typeface="Raleway"/>
                <a:ea typeface="Raleway"/>
                <a:cs typeface="Raleway"/>
                <a:sym typeface="Raleway"/>
              </a:rPr>
              <a:t>Arlington DHS client data is managed in multiple systems</a:t>
            </a:r>
            <a:endParaRPr sz="2000">
              <a:solidFill>
                <a:srgbClr val="7F7F7F"/>
              </a:solidFill>
              <a:latin typeface="Raleway"/>
              <a:ea typeface="Raleway"/>
              <a:cs typeface="Raleway"/>
              <a:sym typeface="Raleway"/>
            </a:endParaRPr>
          </a:p>
          <a:p>
            <a:pPr indent="-203200" lvl="1" marL="685800" rtl="0" algn="l">
              <a:lnSpc>
                <a:spcPct val="115000"/>
              </a:lnSpc>
              <a:spcBef>
                <a:spcPts val="0"/>
              </a:spcBef>
              <a:spcAft>
                <a:spcPts val="0"/>
              </a:spcAft>
              <a:buClr>
                <a:schemeClr val="dk2"/>
              </a:buClr>
              <a:buSzPts val="2000"/>
              <a:buFont typeface="Raleway"/>
              <a:buChar char="•"/>
            </a:pPr>
            <a:r>
              <a:rPr lang="en-US" sz="2000">
                <a:solidFill>
                  <a:srgbClr val="7F7F7F"/>
                </a:solidFill>
                <a:latin typeface="Raleway"/>
                <a:ea typeface="Raleway"/>
                <a:cs typeface="Raleway"/>
                <a:sym typeface="Raleway"/>
              </a:rPr>
              <a:t>their own</a:t>
            </a:r>
            <a:endParaRPr sz="2000">
              <a:solidFill>
                <a:srgbClr val="7F7F7F"/>
              </a:solidFill>
              <a:latin typeface="Raleway"/>
              <a:ea typeface="Raleway"/>
              <a:cs typeface="Raleway"/>
              <a:sym typeface="Raleway"/>
            </a:endParaRPr>
          </a:p>
          <a:p>
            <a:pPr indent="-203200" lvl="1" marL="685800" rtl="0" algn="l">
              <a:lnSpc>
                <a:spcPct val="115000"/>
              </a:lnSpc>
              <a:spcBef>
                <a:spcPts val="0"/>
              </a:spcBef>
              <a:spcAft>
                <a:spcPts val="0"/>
              </a:spcAft>
              <a:buClr>
                <a:schemeClr val="dk2"/>
              </a:buClr>
              <a:buSzPts val="2000"/>
              <a:buFont typeface="Raleway"/>
              <a:buChar char="•"/>
            </a:pPr>
            <a:r>
              <a:rPr lang="en-US" sz="2000">
                <a:solidFill>
                  <a:srgbClr val="7F7F7F"/>
                </a:solidFill>
                <a:latin typeface="Raleway"/>
                <a:ea typeface="Raleway"/>
                <a:cs typeface="Raleway"/>
                <a:sym typeface="Raleway"/>
              </a:rPr>
              <a:t>those provided by the Commonwealth of Virginia</a:t>
            </a:r>
            <a:endParaRPr sz="2000">
              <a:solidFill>
                <a:srgbClr val="7F7F7F"/>
              </a:solidFill>
              <a:latin typeface="Raleway"/>
              <a:ea typeface="Raleway"/>
              <a:cs typeface="Raleway"/>
              <a:sym typeface="Raleway"/>
            </a:endParaRPr>
          </a:p>
          <a:p>
            <a:pPr indent="-203200" lvl="1" marL="685800" rtl="0" algn="l">
              <a:lnSpc>
                <a:spcPct val="115000"/>
              </a:lnSpc>
              <a:spcBef>
                <a:spcPts val="0"/>
              </a:spcBef>
              <a:spcAft>
                <a:spcPts val="0"/>
              </a:spcAft>
              <a:buClr>
                <a:schemeClr val="dk2"/>
              </a:buClr>
              <a:buSzPts val="2000"/>
              <a:buFont typeface="Raleway"/>
              <a:buChar char="•"/>
            </a:pPr>
            <a:r>
              <a:rPr lang="en-US" sz="2000">
                <a:solidFill>
                  <a:srgbClr val="7F7F7F"/>
                </a:solidFill>
                <a:latin typeface="Raleway"/>
                <a:ea typeface="Raleway"/>
                <a:cs typeface="Raleway"/>
                <a:sym typeface="Raleway"/>
              </a:rPr>
              <a:t>those provided by the Federal Government</a:t>
            </a:r>
            <a:endParaRPr sz="2000">
              <a:solidFill>
                <a:srgbClr val="7F7F7F"/>
              </a:solidFill>
              <a:latin typeface="Raleway"/>
              <a:ea typeface="Raleway"/>
              <a:cs typeface="Raleway"/>
              <a:sym typeface="Raleway"/>
            </a:endParaRPr>
          </a:p>
          <a:p>
            <a:pPr indent="-177800" lvl="0" marL="228600" rtl="0" algn="l">
              <a:lnSpc>
                <a:spcPct val="115000"/>
              </a:lnSpc>
              <a:spcBef>
                <a:spcPts val="0"/>
              </a:spcBef>
              <a:spcAft>
                <a:spcPts val="0"/>
              </a:spcAft>
              <a:buClr>
                <a:schemeClr val="dk2"/>
              </a:buClr>
              <a:buSzPts val="2000"/>
              <a:buFont typeface="Raleway"/>
              <a:buChar char="•"/>
            </a:pPr>
            <a:r>
              <a:rPr lang="en-US" sz="2000">
                <a:solidFill>
                  <a:srgbClr val="44546A"/>
                </a:solidFill>
                <a:latin typeface="Raleway"/>
                <a:ea typeface="Raleway"/>
                <a:cs typeface="Raleway"/>
                <a:sym typeface="Raleway"/>
              </a:rPr>
              <a:t>Due to the myriad sources from which these data come, it’s not always clear when two systems are talking about the same person.</a:t>
            </a:r>
            <a:endParaRPr sz="2000">
              <a:solidFill>
                <a:srgbClr val="44546A"/>
              </a:solidFill>
              <a:latin typeface="Raleway"/>
              <a:ea typeface="Raleway"/>
              <a:cs typeface="Raleway"/>
              <a:sym typeface="Raleway"/>
            </a:endParaRPr>
          </a:p>
          <a:p>
            <a:pPr indent="-177800" lvl="0" marL="228600" rtl="0" algn="l">
              <a:lnSpc>
                <a:spcPct val="115000"/>
              </a:lnSpc>
              <a:spcBef>
                <a:spcPts val="0"/>
              </a:spcBef>
              <a:spcAft>
                <a:spcPts val="0"/>
              </a:spcAft>
              <a:buClr>
                <a:srgbClr val="44546A"/>
              </a:buClr>
              <a:buSzPts val="2000"/>
              <a:buFont typeface="Raleway"/>
              <a:buChar char="•"/>
            </a:pPr>
            <a:r>
              <a:rPr lang="en-US" sz="2000">
                <a:solidFill>
                  <a:srgbClr val="44546A"/>
                </a:solidFill>
                <a:latin typeface="Raleway"/>
                <a:ea typeface="Raleway"/>
                <a:cs typeface="Raleway"/>
                <a:sym typeface="Raleway"/>
              </a:rPr>
              <a:t>The project goal is to identify individuals that utilize different services.</a:t>
            </a:r>
            <a:endParaRPr sz="2000">
              <a:solidFill>
                <a:srgbClr val="44546A"/>
              </a:solidFill>
              <a:latin typeface="Raleway"/>
              <a:ea typeface="Raleway"/>
              <a:cs typeface="Raleway"/>
              <a:sym typeface="Raleway"/>
            </a:endParaRPr>
          </a:p>
        </p:txBody>
      </p:sp>
      <p:pic>
        <p:nvPicPr>
          <p:cNvPr id="382" name="Google Shape;382;p70"/>
          <p:cNvPicPr preferRelativeResize="0"/>
          <p:nvPr/>
        </p:nvPicPr>
        <p:blipFill rotWithShape="1">
          <a:blip r:embed="rId3">
            <a:alphaModFix/>
          </a:blip>
          <a:srcRect b="0" l="0" r="0" t="0"/>
          <a:stretch/>
        </p:blipFill>
        <p:spPr>
          <a:xfrm>
            <a:off x="8930641" y="1072904"/>
            <a:ext cx="2357966" cy="1571977"/>
          </a:xfrm>
          <a:prstGeom prst="rect">
            <a:avLst/>
          </a:prstGeom>
          <a:noFill/>
          <a:ln>
            <a:noFill/>
          </a:ln>
        </p:spPr>
      </p:pic>
      <p:pic>
        <p:nvPicPr>
          <p:cNvPr id="383" name="Google Shape;383;p70"/>
          <p:cNvPicPr preferRelativeResize="0"/>
          <p:nvPr/>
        </p:nvPicPr>
        <p:blipFill rotWithShape="1">
          <a:blip r:embed="rId4">
            <a:alphaModFix/>
          </a:blip>
          <a:srcRect b="0" l="0" r="0" t="0"/>
          <a:stretch/>
        </p:blipFill>
        <p:spPr>
          <a:xfrm>
            <a:off x="8930641" y="2763520"/>
            <a:ext cx="2367195" cy="1578130"/>
          </a:xfrm>
          <a:prstGeom prst="rect">
            <a:avLst/>
          </a:prstGeom>
          <a:noFill/>
          <a:ln>
            <a:noFill/>
          </a:ln>
        </p:spPr>
      </p:pic>
      <p:pic>
        <p:nvPicPr>
          <p:cNvPr id="384" name="Google Shape;384;p70"/>
          <p:cNvPicPr preferRelativeResize="0"/>
          <p:nvPr/>
        </p:nvPicPr>
        <p:blipFill rotWithShape="1">
          <a:blip r:embed="rId5">
            <a:alphaModFix/>
          </a:blip>
          <a:srcRect b="0" l="0" r="0" t="0"/>
          <a:stretch/>
        </p:blipFill>
        <p:spPr>
          <a:xfrm>
            <a:off x="8930641" y="4460289"/>
            <a:ext cx="2390861" cy="159390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71"/>
          <p:cNvSpPr txBox="1"/>
          <p:nvPr>
            <p:ph idx="1" type="body"/>
          </p:nvPr>
        </p:nvSpPr>
        <p:spPr>
          <a:xfrm>
            <a:off x="457201" y="1241955"/>
            <a:ext cx="7933266" cy="4575173"/>
          </a:xfrm>
          <a:prstGeom prst="rect">
            <a:avLst/>
          </a:prstGeom>
          <a:noFill/>
          <a:ln>
            <a:noFill/>
          </a:ln>
        </p:spPr>
        <p:txBody>
          <a:bodyPr anchorCtr="0" anchor="t" bIns="45700" lIns="91425" spcFirstLastPara="1" rIns="91425" wrap="square" tIns="45700">
            <a:noAutofit/>
          </a:bodyPr>
          <a:lstStyle/>
          <a:p>
            <a:pPr indent="-177800" lvl="0" marL="228600" rtl="0" algn="l">
              <a:lnSpc>
                <a:spcPct val="115000"/>
              </a:lnSpc>
              <a:spcBef>
                <a:spcPts val="0"/>
              </a:spcBef>
              <a:spcAft>
                <a:spcPts val="0"/>
              </a:spcAft>
              <a:buClr>
                <a:schemeClr val="dk2"/>
              </a:buClr>
              <a:buSzPts val="2000"/>
              <a:buFont typeface="Raleway"/>
              <a:buChar char="•"/>
            </a:pPr>
            <a:r>
              <a:rPr lang="en-US" sz="2000">
                <a:solidFill>
                  <a:srgbClr val="44546A"/>
                </a:solidFill>
                <a:latin typeface="Raleway"/>
                <a:ea typeface="Raleway"/>
                <a:cs typeface="Raleway"/>
                <a:sym typeface="Raleway"/>
              </a:rPr>
              <a:t>The probabilistic algorithm in use, that of Fellegi and Sunter, does not handle missing data well. How can we improve on this?</a:t>
            </a:r>
            <a:endParaRPr sz="2000">
              <a:solidFill>
                <a:srgbClr val="44546A"/>
              </a:solidFill>
              <a:latin typeface="Raleway"/>
              <a:ea typeface="Raleway"/>
              <a:cs typeface="Raleway"/>
              <a:sym typeface="Raleway"/>
            </a:endParaRPr>
          </a:p>
          <a:p>
            <a:pPr indent="-177800" lvl="0" marL="228600" rtl="0" algn="l">
              <a:lnSpc>
                <a:spcPct val="115000"/>
              </a:lnSpc>
              <a:spcBef>
                <a:spcPts val="0"/>
              </a:spcBef>
              <a:spcAft>
                <a:spcPts val="0"/>
              </a:spcAft>
              <a:buClr>
                <a:schemeClr val="dk2"/>
              </a:buClr>
              <a:buSzPts val="2000"/>
              <a:buFont typeface="Raleway"/>
              <a:buChar char="•"/>
            </a:pPr>
            <a:r>
              <a:rPr lang="en-US" sz="2000">
                <a:solidFill>
                  <a:srgbClr val="44546A"/>
                </a:solidFill>
                <a:latin typeface="Raleway"/>
                <a:ea typeface="Raleway"/>
                <a:cs typeface="Raleway"/>
                <a:sym typeface="Raleway"/>
              </a:rPr>
              <a:t>How do we expand the work done linking a subset of the data sources to the rest of them?</a:t>
            </a:r>
            <a:endParaRPr sz="2000">
              <a:solidFill>
                <a:srgbClr val="44546A"/>
              </a:solidFill>
              <a:latin typeface="Raleway"/>
              <a:ea typeface="Raleway"/>
              <a:cs typeface="Raleway"/>
              <a:sym typeface="Raleway"/>
            </a:endParaRPr>
          </a:p>
          <a:p>
            <a:pPr indent="-190500" lvl="1" marL="685800" rtl="0" algn="l">
              <a:lnSpc>
                <a:spcPct val="115000"/>
              </a:lnSpc>
              <a:spcBef>
                <a:spcPts val="0"/>
              </a:spcBef>
              <a:spcAft>
                <a:spcPts val="0"/>
              </a:spcAft>
              <a:buClr>
                <a:srgbClr val="999999"/>
              </a:buClr>
              <a:buSzPts val="1800"/>
              <a:buFont typeface="Raleway"/>
              <a:buChar char="•"/>
            </a:pPr>
            <a:r>
              <a:rPr lang="en-US" sz="1800">
                <a:solidFill>
                  <a:srgbClr val="999999"/>
                </a:solidFill>
                <a:latin typeface="Raleway"/>
                <a:ea typeface="Raleway"/>
                <a:cs typeface="Raleway"/>
                <a:sym typeface="Raleway"/>
              </a:rPr>
              <a:t>Right now, we only link three different data streams.</a:t>
            </a:r>
            <a:endParaRPr sz="1800">
              <a:solidFill>
                <a:srgbClr val="999999"/>
              </a:solidFill>
              <a:latin typeface="Raleway"/>
              <a:ea typeface="Raleway"/>
              <a:cs typeface="Raleway"/>
              <a:sym typeface="Raleway"/>
            </a:endParaRPr>
          </a:p>
          <a:p>
            <a:pPr indent="-190500" lvl="1" marL="685800" rtl="0" algn="l">
              <a:lnSpc>
                <a:spcPct val="115000"/>
              </a:lnSpc>
              <a:spcBef>
                <a:spcPts val="0"/>
              </a:spcBef>
              <a:spcAft>
                <a:spcPts val="0"/>
              </a:spcAft>
              <a:buClr>
                <a:srgbClr val="999999"/>
              </a:buClr>
              <a:buSzPts val="1800"/>
              <a:buFont typeface="Raleway"/>
              <a:buChar char="•"/>
            </a:pPr>
            <a:r>
              <a:rPr lang="en-US" sz="1800">
                <a:solidFill>
                  <a:srgbClr val="999999"/>
                </a:solidFill>
                <a:latin typeface="Raleway"/>
                <a:ea typeface="Raleway"/>
                <a:cs typeface="Raleway"/>
                <a:sym typeface="Raleway"/>
              </a:rPr>
              <a:t>This summer we will expand that work to more external systems.</a:t>
            </a:r>
            <a:endParaRPr sz="1800">
              <a:solidFill>
                <a:srgbClr val="999999"/>
              </a:solidFill>
              <a:latin typeface="Raleway"/>
              <a:ea typeface="Raleway"/>
              <a:cs typeface="Raleway"/>
              <a:sym typeface="Raleway"/>
            </a:endParaRPr>
          </a:p>
          <a:p>
            <a:pPr indent="-177800" lvl="0" marL="228600" rtl="0" algn="l">
              <a:lnSpc>
                <a:spcPct val="115000"/>
              </a:lnSpc>
              <a:spcBef>
                <a:spcPts val="0"/>
              </a:spcBef>
              <a:spcAft>
                <a:spcPts val="0"/>
              </a:spcAft>
              <a:buClr>
                <a:schemeClr val="dk2"/>
              </a:buClr>
              <a:buSzPts val="2000"/>
              <a:buFont typeface="Raleway"/>
              <a:buChar char="•"/>
            </a:pPr>
            <a:r>
              <a:rPr lang="en-US" sz="2000">
                <a:solidFill>
                  <a:srgbClr val="44546A"/>
                </a:solidFill>
                <a:latin typeface="Raleway"/>
                <a:ea typeface="Raleway"/>
                <a:cs typeface="Raleway"/>
                <a:sym typeface="Raleway"/>
              </a:rPr>
              <a:t>How will our new deduplication procedure compare to the old ones, and what can we learn about service utilization patterns?</a:t>
            </a:r>
            <a:endParaRPr sz="2000">
              <a:solidFill>
                <a:srgbClr val="44546A"/>
              </a:solidFill>
              <a:latin typeface="Raleway"/>
              <a:ea typeface="Raleway"/>
              <a:cs typeface="Raleway"/>
              <a:sym typeface="Raleway"/>
            </a:endParaRPr>
          </a:p>
          <a:p>
            <a:pPr indent="-190500" lvl="1" marL="685800" rtl="0" algn="l">
              <a:lnSpc>
                <a:spcPct val="115000"/>
              </a:lnSpc>
              <a:spcBef>
                <a:spcPts val="0"/>
              </a:spcBef>
              <a:spcAft>
                <a:spcPts val="0"/>
              </a:spcAft>
              <a:buClr>
                <a:srgbClr val="999999"/>
              </a:buClr>
              <a:buSzPts val="1800"/>
              <a:buFont typeface="Raleway"/>
              <a:buChar char="•"/>
            </a:pPr>
            <a:r>
              <a:rPr lang="en-US" sz="1800">
                <a:solidFill>
                  <a:srgbClr val="999999"/>
                </a:solidFill>
                <a:latin typeface="Raleway"/>
                <a:ea typeface="Raleway"/>
                <a:cs typeface="Raleway"/>
                <a:sym typeface="Raleway"/>
              </a:rPr>
              <a:t>Who is using what and where?</a:t>
            </a:r>
            <a:endParaRPr sz="1800">
              <a:solidFill>
                <a:srgbClr val="999999"/>
              </a:solidFill>
              <a:latin typeface="Raleway"/>
              <a:ea typeface="Raleway"/>
              <a:cs typeface="Raleway"/>
              <a:sym typeface="Raleway"/>
            </a:endParaRPr>
          </a:p>
          <a:p>
            <a:pPr indent="-190500" lvl="1" marL="685800" rtl="0" algn="l">
              <a:lnSpc>
                <a:spcPct val="115000"/>
              </a:lnSpc>
              <a:spcBef>
                <a:spcPts val="0"/>
              </a:spcBef>
              <a:spcAft>
                <a:spcPts val="0"/>
              </a:spcAft>
              <a:buClr>
                <a:srgbClr val="999999"/>
              </a:buClr>
              <a:buSzPts val="1800"/>
              <a:buFont typeface="Raleway"/>
              <a:buChar char="•"/>
            </a:pPr>
            <a:r>
              <a:rPr lang="en-US" sz="1800">
                <a:solidFill>
                  <a:srgbClr val="999999"/>
                </a:solidFill>
                <a:latin typeface="Raleway"/>
                <a:ea typeface="Raleway"/>
                <a:cs typeface="Raleway"/>
                <a:sym typeface="Raleway"/>
              </a:rPr>
              <a:t>What are the characteristics of these people? </a:t>
            </a:r>
            <a:r>
              <a:rPr i="1" lang="en-US" sz="1800">
                <a:solidFill>
                  <a:srgbClr val="999999"/>
                </a:solidFill>
                <a:latin typeface="Raleway"/>
                <a:ea typeface="Raleway"/>
                <a:cs typeface="Raleway"/>
                <a:sym typeface="Raleway"/>
              </a:rPr>
              <a:t>How many of them are there?</a:t>
            </a:r>
            <a:endParaRPr sz="1800">
              <a:solidFill>
                <a:srgbClr val="999999"/>
              </a:solidFill>
              <a:latin typeface="Raleway"/>
              <a:ea typeface="Raleway"/>
              <a:cs typeface="Raleway"/>
              <a:sym typeface="Raleway"/>
            </a:endParaRPr>
          </a:p>
        </p:txBody>
      </p:sp>
      <p:sp>
        <p:nvSpPr>
          <p:cNvPr id="390" name="Google Shape;390;p71"/>
          <p:cNvSpPr txBox="1"/>
          <p:nvPr>
            <p:ph type="title"/>
          </p:nvPr>
        </p:nvSpPr>
        <p:spPr>
          <a:xfrm>
            <a:off x="414867" y="-83608"/>
            <a:ext cx="797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Research Questions</a:t>
            </a:r>
            <a:endParaRPr b="1" i="0" sz="3600" u="none" cap="none" strike="noStrike">
              <a:solidFill>
                <a:schemeClr val="dk2"/>
              </a:solidFill>
              <a:latin typeface="Raleway"/>
              <a:ea typeface="Raleway"/>
              <a:cs typeface="Raleway"/>
              <a:sym typeface="Raleway"/>
            </a:endParaRPr>
          </a:p>
        </p:txBody>
      </p:sp>
      <p:pic>
        <p:nvPicPr>
          <p:cNvPr id="391" name="Google Shape;391;p71"/>
          <p:cNvPicPr preferRelativeResize="0"/>
          <p:nvPr/>
        </p:nvPicPr>
        <p:blipFill rotWithShape="1">
          <a:blip r:embed="rId3">
            <a:alphaModFix/>
          </a:blip>
          <a:srcRect b="0" l="0" r="0" t="0"/>
          <a:stretch/>
        </p:blipFill>
        <p:spPr>
          <a:xfrm>
            <a:off x="8930641" y="1072904"/>
            <a:ext cx="2357966" cy="1571977"/>
          </a:xfrm>
          <a:prstGeom prst="rect">
            <a:avLst/>
          </a:prstGeom>
          <a:noFill/>
          <a:ln>
            <a:noFill/>
          </a:ln>
        </p:spPr>
      </p:pic>
      <p:pic>
        <p:nvPicPr>
          <p:cNvPr id="392" name="Google Shape;392;p71"/>
          <p:cNvPicPr preferRelativeResize="0"/>
          <p:nvPr/>
        </p:nvPicPr>
        <p:blipFill rotWithShape="1">
          <a:blip r:embed="rId4">
            <a:alphaModFix/>
          </a:blip>
          <a:srcRect b="0" l="0" r="0" t="0"/>
          <a:stretch/>
        </p:blipFill>
        <p:spPr>
          <a:xfrm>
            <a:off x="8930641" y="2763520"/>
            <a:ext cx="2367195" cy="1578130"/>
          </a:xfrm>
          <a:prstGeom prst="rect">
            <a:avLst/>
          </a:prstGeom>
          <a:noFill/>
          <a:ln>
            <a:noFill/>
          </a:ln>
        </p:spPr>
      </p:pic>
      <p:pic>
        <p:nvPicPr>
          <p:cNvPr id="393" name="Google Shape;393;p71"/>
          <p:cNvPicPr preferRelativeResize="0"/>
          <p:nvPr/>
        </p:nvPicPr>
        <p:blipFill rotWithShape="1">
          <a:blip r:embed="rId5">
            <a:alphaModFix/>
          </a:blip>
          <a:srcRect b="0" l="0" r="0" t="0"/>
          <a:stretch/>
        </p:blipFill>
        <p:spPr>
          <a:xfrm>
            <a:off x="8930641" y="4460289"/>
            <a:ext cx="2390861" cy="15939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72"/>
          <p:cNvSpPr txBox="1"/>
          <p:nvPr>
            <p:ph idx="1" type="body"/>
          </p:nvPr>
        </p:nvSpPr>
        <p:spPr>
          <a:xfrm>
            <a:off x="516467" y="1114685"/>
            <a:ext cx="8212666" cy="4351338"/>
          </a:xfrm>
          <a:prstGeom prst="rect">
            <a:avLst/>
          </a:prstGeom>
          <a:noFill/>
          <a:ln>
            <a:noFill/>
          </a:ln>
        </p:spPr>
        <p:txBody>
          <a:bodyPr anchorCtr="0" anchor="t" bIns="45700" lIns="91425" spcFirstLastPara="1" rIns="91425" wrap="square" tIns="45700">
            <a:noAutofit/>
          </a:bodyPr>
          <a:lstStyle/>
          <a:p>
            <a:pPr indent="-406400" lvl="0" marL="457200" rtl="0" algn="l">
              <a:spcBef>
                <a:spcPts val="500"/>
              </a:spcBef>
              <a:spcAft>
                <a:spcPts val="0"/>
              </a:spcAft>
              <a:buClr>
                <a:srgbClr val="44546A"/>
              </a:buClr>
              <a:buSzPts val="2800"/>
              <a:buFont typeface="Raleway"/>
              <a:buChar char="•"/>
            </a:pPr>
            <a:r>
              <a:rPr lang="en-US">
                <a:solidFill>
                  <a:srgbClr val="44546A"/>
                </a:solidFill>
                <a:latin typeface="Raleway"/>
                <a:ea typeface="Raleway"/>
                <a:cs typeface="Raleway"/>
                <a:sym typeface="Raleway"/>
              </a:rPr>
              <a:t>Combine deterministic, rule based linkage with probabilistic linkage.</a:t>
            </a:r>
            <a:endParaRPr>
              <a:solidFill>
                <a:srgbClr val="44546A"/>
              </a:solidFill>
              <a:latin typeface="Raleway"/>
              <a:ea typeface="Raleway"/>
              <a:cs typeface="Raleway"/>
              <a:sym typeface="Raleway"/>
            </a:endParaRPr>
          </a:p>
          <a:p>
            <a:pPr indent="-406400" lvl="0" marL="457200" rtl="0" algn="l">
              <a:spcBef>
                <a:spcPts val="0"/>
              </a:spcBef>
              <a:spcAft>
                <a:spcPts val="0"/>
              </a:spcAft>
              <a:buClr>
                <a:srgbClr val="44546A"/>
              </a:buClr>
              <a:buSzPts val="2800"/>
              <a:buFont typeface="Raleway"/>
              <a:buChar char="•"/>
            </a:pPr>
            <a:r>
              <a:rPr lang="en-US">
                <a:solidFill>
                  <a:srgbClr val="44546A"/>
                </a:solidFill>
                <a:latin typeface="Raleway"/>
                <a:ea typeface="Raleway"/>
                <a:cs typeface="Raleway"/>
                <a:sym typeface="Raleway"/>
              </a:rPr>
              <a:t>Merge the current datasets with additional ones.</a:t>
            </a:r>
            <a:endParaRPr>
              <a:solidFill>
                <a:srgbClr val="44546A"/>
              </a:solidFill>
              <a:latin typeface="Raleway"/>
              <a:ea typeface="Raleway"/>
              <a:cs typeface="Raleway"/>
              <a:sym typeface="Raleway"/>
            </a:endParaRPr>
          </a:p>
          <a:p>
            <a:pPr indent="-406400" lvl="0" marL="457200" rtl="0" algn="l">
              <a:spcBef>
                <a:spcPts val="0"/>
              </a:spcBef>
              <a:spcAft>
                <a:spcPts val="0"/>
              </a:spcAft>
              <a:buClr>
                <a:srgbClr val="44546A"/>
              </a:buClr>
              <a:buSzPts val="2800"/>
              <a:buFont typeface="Raleway"/>
              <a:buChar char="•"/>
            </a:pPr>
            <a:r>
              <a:rPr lang="en-US">
                <a:solidFill>
                  <a:srgbClr val="44546A"/>
                </a:solidFill>
                <a:latin typeface="Raleway"/>
                <a:ea typeface="Raleway"/>
                <a:cs typeface="Raleway"/>
                <a:sym typeface="Raleway"/>
              </a:rPr>
              <a:t>Describe the characteristics of people who use DHS’s services.</a:t>
            </a:r>
            <a:endParaRPr>
              <a:solidFill>
                <a:srgbClr val="44546A"/>
              </a:solidFill>
              <a:latin typeface="Raleway"/>
              <a:ea typeface="Raleway"/>
              <a:cs typeface="Raleway"/>
              <a:sym typeface="Raleway"/>
            </a:endParaRPr>
          </a:p>
          <a:p>
            <a:pPr indent="-381000" lvl="1" marL="914400" rtl="0" algn="l">
              <a:spcBef>
                <a:spcPts val="0"/>
              </a:spcBef>
              <a:spcAft>
                <a:spcPts val="0"/>
              </a:spcAft>
              <a:buClr>
                <a:srgbClr val="999999"/>
              </a:buClr>
              <a:buSzPts val="2400"/>
              <a:buFont typeface="Raleway"/>
              <a:buChar char="•"/>
            </a:pPr>
            <a:r>
              <a:rPr lang="en-US" sz="2400">
                <a:solidFill>
                  <a:srgbClr val="999999"/>
                </a:solidFill>
                <a:latin typeface="Raleway"/>
                <a:ea typeface="Raleway"/>
                <a:cs typeface="Raleway"/>
                <a:sym typeface="Raleway"/>
              </a:rPr>
              <a:t>This will involve tabulation and simple predictive modeling.</a:t>
            </a:r>
            <a:endParaRPr sz="2400">
              <a:solidFill>
                <a:srgbClr val="999999"/>
              </a:solidFill>
              <a:latin typeface="Raleway"/>
              <a:ea typeface="Raleway"/>
              <a:cs typeface="Raleway"/>
              <a:sym typeface="Raleway"/>
            </a:endParaRPr>
          </a:p>
          <a:p>
            <a:pPr indent="-381000" lvl="1" marL="914400" rtl="0" algn="l">
              <a:spcBef>
                <a:spcPts val="0"/>
              </a:spcBef>
              <a:spcAft>
                <a:spcPts val="0"/>
              </a:spcAft>
              <a:buClr>
                <a:srgbClr val="999999"/>
              </a:buClr>
              <a:buSzPts val="2400"/>
              <a:buFont typeface="Raleway"/>
              <a:buChar char="•"/>
            </a:pPr>
            <a:r>
              <a:rPr lang="en-US">
                <a:solidFill>
                  <a:srgbClr val="999999"/>
                </a:solidFill>
                <a:latin typeface="Raleway"/>
                <a:ea typeface="Raleway"/>
                <a:cs typeface="Raleway"/>
                <a:sym typeface="Raleway"/>
              </a:rPr>
              <a:t>Time permitting, we will explore machine learning approaches.</a:t>
            </a:r>
            <a:endParaRPr sz="2800">
              <a:solidFill>
                <a:srgbClr val="7F7F7F"/>
              </a:solidFill>
              <a:latin typeface="Raleway"/>
              <a:ea typeface="Raleway"/>
              <a:cs typeface="Raleway"/>
              <a:sym typeface="Raleway"/>
            </a:endParaRPr>
          </a:p>
        </p:txBody>
      </p:sp>
      <p:sp>
        <p:nvSpPr>
          <p:cNvPr id="400" name="Google Shape;400;p72"/>
          <p:cNvSpPr txBox="1"/>
          <p:nvPr>
            <p:ph type="title"/>
          </p:nvPr>
        </p:nvSpPr>
        <p:spPr>
          <a:xfrm>
            <a:off x="516467" y="261832"/>
            <a:ext cx="7975600" cy="132556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Project Goals &amp; Deliverables</a:t>
            </a:r>
            <a:br>
              <a:rPr b="1" i="0" lang="en-US" sz="3600" u="none" cap="none" strike="noStrike">
                <a:solidFill>
                  <a:schemeClr val="dk2"/>
                </a:solidFill>
                <a:latin typeface="Raleway"/>
                <a:ea typeface="Raleway"/>
                <a:cs typeface="Raleway"/>
                <a:sym typeface="Raleway"/>
              </a:rPr>
            </a:br>
            <a:endParaRPr b="1" i="0" sz="3600" u="none" cap="none" strike="noStrike">
              <a:solidFill>
                <a:schemeClr val="dk2"/>
              </a:solidFill>
              <a:latin typeface="Raleway"/>
              <a:ea typeface="Raleway"/>
              <a:cs typeface="Raleway"/>
              <a:sym typeface="Raleway"/>
            </a:endParaRPr>
          </a:p>
        </p:txBody>
      </p:sp>
      <p:pic>
        <p:nvPicPr>
          <p:cNvPr id="401" name="Google Shape;401;p72"/>
          <p:cNvPicPr preferRelativeResize="0"/>
          <p:nvPr/>
        </p:nvPicPr>
        <p:blipFill rotWithShape="1">
          <a:blip r:embed="rId3">
            <a:alphaModFix/>
          </a:blip>
          <a:srcRect b="0" l="0" r="0" t="0"/>
          <a:stretch/>
        </p:blipFill>
        <p:spPr>
          <a:xfrm>
            <a:off x="8930641" y="1072904"/>
            <a:ext cx="2357966" cy="1571977"/>
          </a:xfrm>
          <a:prstGeom prst="rect">
            <a:avLst/>
          </a:prstGeom>
          <a:noFill/>
          <a:ln>
            <a:noFill/>
          </a:ln>
        </p:spPr>
      </p:pic>
      <p:pic>
        <p:nvPicPr>
          <p:cNvPr id="402" name="Google Shape;402;p72"/>
          <p:cNvPicPr preferRelativeResize="0"/>
          <p:nvPr/>
        </p:nvPicPr>
        <p:blipFill rotWithShape="1">
          <a:blip r:embed="rId4">
            <a:alphaModFix/>
          </a:blip>
          <a:srcRect b="0" l="0" r="0" t="0"/>
          <a:stretch/>
        </p:blipFill>
        <p:spPr>
          <a:xfrm>
            <a:off x="8930641" y="2763520"/>
            <a:ext cx="2367195" cy="1578130"/>
          </a:xfrm>
          <a:prstGeom prst="rect">
            <a:avLst/>
          </a:prstGeom>
          <a:noFill/>
          <a:ln>
            <a:noFill/>
          </a:ln>
        </p:spPr>
      </p:pic>
      <p:pic>
        <p:nvPicPr>
          <p:cNvPr id="403" name="Google Shape;403;p72"/>
          <p:cNvPicPr preferRelativeResize="0"/>
          <p:nvPr/>
        </p:nvPicPr>
        <p:blipFill rotWithShape="1">
          <a:blip r:embed="rId5">
            <a:alphaModFix/>
          </a:blip>
          <a:srcRect b="0" l="0" r="0" t="0"/>
          <a:stretch/>
        </p:blipFill>
        <p:spPr>
          <a:xfrm>
            <a:off x="8930641" y="4460289"/>
            <a:ext cx="2390861" cy="159390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73"/>
          <p:cNvSpPr txBox="1"/>
          <p:nvPr>
            <p:ph type="ctrTitle"/>
          </p:nvPr>
        </p:nvSpPr>
        <p:spPr>
          <a:xfrm>
            <a:off x="430306" y="497541"/>
            <a:ext cx="6992400" cy="28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Arlington Equity Composite Indicators</a:t>
            </a:r>
            <a:endParaRPr sz="3000"/>
          </a:p>
        </p:txBody>
      </p:sp>
      <p:sp>
        <p:nvSpPr>
          <p:cNvPr id="410" name="Google Shape;410;p73"/>
          <p:cNvSpPr txBox="1"/>
          <p:nvPr>
            <p:ph idx="1" type="subTitle"/>
          </p:nvPr>
        </p:nvSpPr>
        <p:spPr>
          <a:xfrm>
            <a:off x="430298" y="3602050"/>
            <a:ext cx="9462300" cy="16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b="1" lang="en-US"/>
              <a:t>PI: </a:t>
            </a:r>
            <a:r>
              <a:rPr lang="en-US"/>
              <a:t>Vicki Lancaster</a:t>
            </a:r>
            <a:br>
              <a:rPr lang="en-US"/>
            </a:br>
            <a:r>
              <a:rPr b="1" lang="en-US"/>
              <a:t>Team: </a:t>
            </a:r>
            <a:r>
              <a:rPr lang="en-US"/>
              <a:t>Stephanie Shipp, Brian Goode, Josh Goldstein</a:t>
            </a:r>
            <a:endParaRPr/>
          </a:p>
          <a:p>
            <a:pPr indent="0" lvl="0" marL="0" rtl="0" algn="l">
              <a:spcBef>
                <a:spcPts val="1000"/>
              </a:spcBef>
              <a:spcAft>
                <a:spcPts val="0"/>
              </a:spcAft>
              <a:buClr>
                <a:schemeClr val="dk2"/>
              </a:buClr>
              <a:buFont typeface="Arial"/>
              <a:buNone/>
            </a:pPr>
            <a:r>
              <a:rPr b="1" lang="en-US"/>
              <a:t>Sponsor: </a:t>
            </a:r>
            <a:r>
              <a:rPr lang="en-US"/>
              <a:t>Community Progress Network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7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Project Overview</a:t>
            </a:r>
            <a:endParaRPr sz="4000"/>
          </a:p>
        </p:txBody>
      </p:sp>
      <p:sp>
        <p:nvSpPr>
          <p:cNvPr id="417" name="Google Shape;417;p74"/>
          <p:cNvSpPr txBox="1"/>
          <p:nvPr>
            <p:ph idx="1" type="body"/>
          </p:nvPr>
        </p:nvSpPr>
        <p:spPr>
          <a:xfrm>
            <a:off x="838200" y="1210225"/>
            <a:ext cx="5248200" cy="4599000"/>
          </a:xfrm>
          <a:prstGeom prst="rect">
            <a:avLst/>
          </a:prstGeom>
        </p:spPr>
        <p:txBody>
          <a:bodyPr anchorCtr="0" anchor="t" bIns="91425" lIns="91425" spcFirstLastPara="1" rIns="91425" wrap="square" tIns="91425">
            <a:noAutofit/>
          </a:bodyPr>
          <a:lstStyle/>
          <a:p>
            <a:pPr indent="-50800" lvl="0" marL="228600" rtl="0" algn="l">
              <a:spcBef>
                <a:spcPts val="1000"/>
              </a:spcBef>
              <a:spcAft>
                <a:spcPts val="0"/>
              </a:spcAft>
              <a:buNone/>
            </a:pPr>
            <a:r>
              <a:rPr lang="en-US" sz="1800">
                <a:latin typeface="Raleway"/>
                <a:ea typeface="Raleway"/>
                <a:cs typeface="Raleway"/>
                <a:sym typeface="Raleway"/>
              </a:rPr>
              <a:t>Formed in late 2017, CPN is an Arlington coalition of 30+ government agencies, nonprofits, business leaders, elected officials, and research institutions.</a:t>
            </a:r>
            <a:br>
              <a:rPr lang="en-US" sz="1800">
                <a:latin typeface="Raleway"/>
                <a:ea typeface="Raleway"/>
                <a:cs typeface="Raleway"/>
                <a:sym typeface="Raleway"/>
              </a:rPr>
            </a:br>
            <a:br>
              <a:rPr lang="en-US" sz="1800">
                <a:latin typeface="Raleway"/>
                <a:ea typeface="Raleway"/>
                <a:cs typeface="Raleway"/>
                <a:sym typeface="Raleway"/>
              </a:rPr>
            </a:br>
            <a:r>
              <a:rPr lang="en-US" sz="1800">
                <a:latin typeface="Raleway"/>
                <a:ea typeface="Raleway"/>
                <a:cs typeface="Raleway"/>
                <a:sym typeface="Raleway"/>
              </a:rPr>
              <a:t>CPN grew out of the Citi Foundation Community Progress Makers Fund grant awarded to the Arlington Partnership for Affordable Housing (APAH) in 2016.</a:t>
            </a:r>
            <a:endParaRPr sz="1800">
              <a:latin typeface="Raleway"/>
              <a:ea typeface="Raleway"/>
              <a:cs typeface="Raleway"/>
              <a:sym typeface="Raleway"/>
            </a:endParaRPr>
          </a:p>
          <a:p>
            <a:pPr indent="-50800" lvl="0" marL="228600" rtl="0" algn="l">
              <a:spcBef>
                <a:spcPts val="1000"/>
              </a:spcBef>
              <a:spcAft>
                <a:spcPts val="0"/>
              </a:spcAft>
              <a:buNone/>
            </a:pPr>
            <a:br>
              <a:rPr lang="en-US" sz="1800">
                <a:latin typeface="Raleway"/>
                <a:ea typeface="Raleway"/>
                <a:cs typeface="Raleway"/>
                <a:sym typeface="Raleway"/>
              </a:rPr>
            </a:br>
            <a:r>
              <a:rPr lang="en-US" sz="1800">
                <a:latin typeface="Raleway"/>
                <a:ea typeface="Raleway"/>
                <a:cs typeface="Raleway"/>
                <a:sym typeface="Raleway"/>
              </a:rPr>
              <a:t>The grant allowed APAH to build and preserve more affordable housing and mobilize a brain trust of community leaders to address inequality and inclusion (CPN).</a:t>
            </a:r>
            <a:endParaRPr sz="1800">
              <a:latin typeface="Raleway"/>
              <a:ea typeface="Raleway"/>
              <a:cs typeface="Raleway"/>
              <a:sym typeface="Raleway"/>
            </a:endParaRPr>
          </a:p>
          <a:p>
            <a:pPr indent="-50800" lvl="0" marL="228600" rtl="0" algn="l">
              <a:spcBef>
                <a:spcPts val="1000"/>
              </a:spcBef>
              <a:spcAft>
                <a:spcPts val="0"/>
              </a:spcAft>
              <a:buNone/>
            </a:pPr>
            <a:r>
              <a:t/>
            </a:r>
            <a:endParaRPr sz="1800">
              <a:latin typeface="Raleway"/>
              <a:ea typeface="Raleway"/>
              <a:cs typeface="Raleway"/>
              <a:sym typeface="Raleway"/>
            </a:endParaRPr>
          </a:p>
        </p:txBody>
      </p:sp>
      <p:pic>
        <p:nvPicPr>
          <p:cNvPr id="418" name="Google Shape;418;p74"/>
          <p:cNvPicPr preferRelativeResize="0"/>
          <p:nvPr/>
        </p:nvPicPr>
        <p:blipFill>
          <a:blip r:embed="rId3">
            <a:alphaModFix/>
          </a:blip>
          <a:stretch>
            <a:fillRect/>
          </a:stretch>
        </p:blipFill>
        <p:spPr>
          <a:xfrm>
            <a:off x="8462046" y="100871"/>
            <a:ext cx="3225975" cy="820350"/>
          </a:xfrm>
          <a:prstGeom prst="rect">
            <a:avLst/>
          </a:prstGeom>
          <a:noFill/>
          <a:ln>
            <a:noFill/>
          </a:ln>
        </p:spPr>
      </p:pic>
      <p:sp>
        <p:nvSpPr>
          <p:cNvPr id="419" name="Google Shape;419;p74"/>
          <p:cNvSpPr txBox="1"/>
          <p:nvPr/>
        </p:nvSpPr>
        <p:spPr>
          <a:xfrm>
            <a:off x="6407175" y="3637025"/>
            <a:ext cx="5037300" cy="241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E46C0A"/>
                </a:solidFill>
                <a:latin typeface="Raleway"/>
                <a:ea typeface="Raleway"/>
                <a:cs typeface="Raleway"/>
                <a:sym typeface="Raleway"/>
              </a:rPr>
              <a:t>The goal of CPN is to:</a:t>
            </a:r>
            <a:endParaRPr b="1" sz="1800">
              <a:solidFill>
                <a:srgbClr val="E46C0A"/>
              </a:solidFill>
              <a:latin typeface="Raleway"/>
              <a:ea typeface="Raleway"/>
              <a:cs typeface="Raleway"/>
              <a:sym typeface="Raleway"/>
            </a:endParaRPr>
          </a:p>
          <a:p>
            <a:pPr indent="0" lvl="0" marL="0" rtl="0" algn="l">
              <a:lnSpc>
                <a:spcPct val="115000"/>
              </a:lnSpc>
              <a:spcBef>
                <a:spcPts val="0"/>
              </a:spcBef>
              <a:spcAft>
                <a:spcPts val="0"/>
              </a:spcAft>
              <a:buNone/>
            </a:pPr>
            <a:r>
              <a:rPr lang="en-US" sz="1800">
                <a:solidFill>
                  <a:schemeClr val="dk1"/>
                </a:solidFill>
                <a:latin typeface="Raleway"/>
                <a:ea typeface="Raleway"/>
                <a:cs typeface="Raleway"/>
                <a:sym typeface="Raleway"/>
              </a:rPr>
              <a:t>•</a:t>
            </a:r>
            <a:r>
              <a:rPr b="1" lang="en-US" sz="1800">
                <a:solidFill>
                  <a:srgbClr val="E46C0A"/>
                </a:solidFill>
                <a:latin typeface="Raleway"/>
                <a:ea typeface="Raleway"/>
                <a:cs typeface="Raleway"/>
                <a:sym typeface="Raleway"/>
              </a:rPr>
              <a:t>Break down the silos between nonprofits</a:t>
            </a:r>
            <a:endParaRPr b="1" sz="1800">
              <a:solidFill>
                <a:srgbClr val="E46C0A"/>
              </a:solidFill>
              <a:latin typeface="Raleway"/>
              <a:ea typeface="Raleway"/>
              <a:cs typeface="Raleway"/>
              <a:sym typeface="Raleway"/>
            </a:endParaRPr>
          </a:p>
          <a:p>
            <a:pPr indent="0" lvl="0" marL="0" rtl="0" algn="l">
              <a:lnSpc>
                <a:spcPct val="115000"/>
              </a:lnSpc>
              <a:spcBef>
                <a:spcPts val="0"/>
              </a:spcBef>
              <a:spcAft>
                <a:spcPts val="0"/>
              </a:spcAft>
              <a:buNone/>
            </a:pPr>
            <a:r>
              <a:rPr lang="en-US" sz="1800">
                <a:solidFill>
                  <a:schemeClr val="dk1"/>
                </a:solidFill>
                <a:latin typeface="Raleway"/>
                <a:ea typeface="Raleway"/>
                <a:cs typeface="Raleway"/>
                <a:sym typeface="Raleway"/>
              </a:rPr>
              <a:t>•</a:t>
            </a:r>
            <a:r>
              <a:rPr b="1" lang="en-US" sz="1800">
                <a:solidFill>
                  <a:srgbClr val="E46C0A"/>
                </a:solidFill>
                <a:latin typeface="Raleway"/>
                <a:ea typeface="Raleway"/>
                <a:cs typeface="Raleway"/>
                <a:sym typeface="Raleway"/>
              </a:rPr>
              <a:t>Identify the issues facing Arlington's most vulnerable citizens</a:t>
            </a:r>
            <a:endParaRPr b="1" sz="1800">
              <a:solidFill>
                <a:srgbClr val="E46C0A"/>
              </a:solidFill>
              <a:latin typeface="Raleway"/>
              <a:ea typeface="Raleway"/>
              <a:cs typeface="Raleway"/>
              <a:sym typeface="Raleway"/>
            </a:endParaRPr>
          </a:p>
          <a:p>
            <a:pPr indent="0" lvl="0" marL="0" rtl="0" algn="l">
              <a:lnSpc>
                <a:spcPct val="115000"/>
              </a:lnSpc>
              <a:spcBef>
                <a:spcPts val="0"/>
              </a:spcBef>
              <a:spcAft>
                <a:spcPts val="0"/>
              </a:spcAft>
              <a:buNone/>
            </a:pPr>
            <a:r>
              <a:rPr lang="en-US" sz="1800">
                <a:solidFill>
                  <a:schemeClr val="dk1"/>
                </a:solidFill>
                <a:latin typeface="Raleway"/>
                <a:ea typeface="Raleway"/>
                <a:cs typeface="Raleway"/>
                <a:sym typeface="Raleway"/>
              </a:rPr>
              <a:t>•</a:t>
            </a:r>
            <a:r>
              <a:rPr b="1" lang="en-US" sz="1800">
                <a:solidFill>
                  <a:srgbClr val="E46C0A"/>
                </a:solidFill>
                <a:latin typeface="Raleway"/>
                <a:ea typeface="Raleway"/>
                <a:cs typeface="Raleway"/>
                <a:sym typeface="Raleway"/>
              </a:rPr>
              <a:t>Educate &amp; engage the public, mobilize advocates</a:t>
            </a:r>
            <a:endParaRPr b="1" sz="1800">
              <a:solidFill>
                <a:srgbClr val="E46C0A"/>
              </a:solidFill>
              <a:latin typeface="Raleway"/>
              <a:ea typeface="Raleway"/>
              <a:cs typeface="Raleway"/>
              <a:sym typeface="Raleway"/>
            </a:endParaRPr>
          </a:p>
          <a:p>
            <a:pPr indent="0" lvl="0" marL="0" rtl="0" algn="l">
              <a:lnSpc>
                <a:spcPct val="115000"/>
              </a:lnSpc>
              <a:spcBef>
                <a:spcPts val="0"/>
              </a:spcBef>
              <a:spcAft>
                <a:spcPts val="0"/>
              </a:spcAft>
              <a:buNone/>
            </a:pPr>
            <a:r>
              <a:rPr lang="en-US" sz="1800">
                <a:solidFill>
                  <a:schemeClr val="dk1"/>
                </a:solidFill>
                <a:latin typeface="Raleway"/>
                <a:ea typeface="Raleway"/>
                <a:cs typeface="Raleway"/>
                <a:sym typeface="Raleway"/>
              </a:rPr>
              <a:t>•</a:t>
            </a:r>
            <a:r>
              <a:rPr b="1" lang="en-US" sz="1800">
                <a:solidFill>
                  <a:srgbClr val="E46C0A"/>
                </a:solidFill>
                <a:latin typeface="Raleway"/>
                <a:ea typeface="Raleway"/>
                <a:cs typeface="Raleway"/>
                <a:sym typeface="Raleway"/>
              </a:rPr>
              <a:t>Provide data-driven solutions</a:t>
            </a:r>
            <a:endParaRPr sz="1800">
              <a:latin typeface="Raleway"/>
              <a:ea typeface="Raleway"/>
              <a:cs typeface="Raleway"/>
              <a:sym typeface="Raleway"/>
            </a:endParaRPr>
          </a:p>
        </p:txBody>
      </p:sp>
      <p:pic>
        <p:nvPicPr>
          <p:cNvPr id="420" name="Google Shape;420;p74"/>
          <p:cNvPicPr preferRelativeResize="0"/>
          <p:nvPr/>
        </p:nvPicPr>
        <p:blipFill>
          <a:blip r:embed="rId4">
            <a:alphaModFix/>
          </a:blip>
          <a:stretch>
            <a:fillRect/>
          </a:stretch>
        </p:blipFill>
        <p:spPr>
          <a:xfrm>
            <a:off x="6897725" y="1304550"/>
            <a:ext cx="3861875" cy="2288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This is where DSPG comes in…</a:t>
            </a:r>
            <a:endParaRPr sz="4000"/>
          </a:p>
        </p:txBody>
      </p:sp>
      <p:sp>
        <p:nvSpPr>
          <p:cNvPr id="427" name="Google Shape;427;p75"/>
          <p:cNvSpPr txBox="1"/>
          <p:nvPr>
            <p:ph idx="1" type="body"/>
          </p:nvPr>
        </p:nvSpPr>
        <p:spPr>
          <a:xfrm>
            <a:off x="838200" y="1210235"/>
            <a:ext cx="10515600" cy="459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5400">
                <a:solidFill>
                  <a:srgbClr val="CC6109"/>
                </a:solidFill>
                <a:latin typeface="Calibri"/>
                <a:ea typeface="Calibri"/>
                <a:cs typeface="Calibri"/>
                <a:sym typeface="Calibri"/>
              </a:rPr>
              <a:t>DATA-DRIVEN SOLUTIONS</a:t>
            </a:r>
            <a:endParaRPr b="1" sz="5400">
              <a:solidFill>
                <a:srgbClr val="CC6109"/>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chemeClr val="dk1"/>
              </a:solidFill>
              <a:latin typeface="Arial"/>
              <a:ea typeface="Arial"/>
              <a:cs typeface="Arial"/>
              <a:sym typeface="Arial"/>
            </a:endParaRPr>
          </a:p>
          <a:p>
            <a:pPr indent="-381000" lvl="0" marL="45720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What data summaries (for example, composite indicators, visualizations…) are needed to inform and evaluate policies?</a:t>
            </a:r>
            <a:endParaRPr sz="2400">
              <a:solidFill>
                <a:schemeClr val="dk1"/>
              </a:solidFill>
              <a:latin typeface="Arial"/>
              <a:ea typeface="Arial"/>
              <a:cs typeface="Arial"/>
              <a:sym typeface="Arial"/>
            </a:endParaRPr>
          </a:p>
          <a:p>
            <a:pPr indent="-381000" lvl="0" marL="457200" rtl="0" algn="l">
              <a:lnSpc>
                <a:spcPct val="100000"/>
              </a:lnSpc>
              <a:spcBef>
                <a:spcPts val="1000"/>
              </a:spcBef>
              <a:spcAft>
                <a:spcPts val="0"/>
              </a:spcAft>
              <a:buClr>
                <a:schemeClr val="dk1"/>
              </a:buClr>
              <a:buSzPts val="2400"/>
              <a:buFont typeface="Arial"/>
              <a:buChar char="•"/>
            </a:pPr>
            <a:r>
              <a:rPr lang="en-US" sz="2400">
                <a:solidFill>
                  <a:schemeClr val="dk1"/>
                </a:solidFill>
                <a:latin typeface="Arial"/>
                <a:ea typeface="Arial"/>
                <a:cs typeface="Arial"/>
                <a:sym typeface="Arial"/>
              </a:rPr>
              <a:t>What data summaries are needed to engage the public?</a:t>
            </a:r>
            <a:endParaRPr sz="2400">
              <a:solidFill>
                <a:schemeClr val="dk1"/>
              </a:solidFill>
              <a:latin typeface="Arial"/>
              <a:ea typeface="Arial"/>
              <a:cs typeface="Arial"/>
              <a:sym typeface="Arial"/>
            </a:endParaRPr>
          </a:p>
          <a:p>
            <a:pPr indent="-381000" lvl="0" marL="457200" rtl="0" algn="l">
              <a:lnSpc>
                <a:spcPct val="100000"/>
              </a:lnSpc>
              <a:spcBef>
                <a:spcPts val="1000"/>
              </a:spcBef>
              <a:spcAft>
                <a:spcPts val="0"/>
              </a:spcAft>
              <a:buClr>
                <a:schemeClr val="dk1"/>
              </a:buClr>
              <a:buSzPts val="2400"/>
              <a:buFont typeface="Arial"/>
              <a:buChar char="•"/>
            </a:pPr>
            <a:r>
              <a:rPr lang="en-US" sz="2400">
                <a:solidFill>
                  <a:schemeClr val="dk1"/>
                </a:solidFill>
                <a:latin typeface="Arial"/>
                <a:ea typeface="Arial"/>
                <a:cs typeface="Arial"/>
                <a:sym typeface="Arial"/>
              </a:rPr>
              <a:t>Can we construct composite indicators that would help Arlington develop a more equitable community?</a:t>
            </a:r>
            <a:endParaRPr sz="2400">
              <a:solidFill>
                <a:schemeClr val="dk1"/>
              </a:solidFill>
              <a:latin typeface="Arial"/>
              <a:ea typeface="Arial"/>
              <a:cs typeface="Arial"/>
              <a:sym typeface="Arial"/>
            </a:endParaRPr>
          </a:p>
          <a:p>
            <a:pPr indent="-381000" lvl="0" marL="457200" rtl="0" algn="l">
              <a:lnSpc>
                <a:spcPct val="100000"/>
              </a:lnSpc>
              <a:spcBef>
                <a:spcPts val="1000"/>
              </a:spcBef>
              <a:spcAft>
                <a:spcPts val="0"/>
              </a:spcAft>
              <a:buClr>
                <a:schemeClr val="dk1"/>
              </a:buClr>
              <a:buSzPts val="2400"/>
              <a:buFont typeface="Arial"/>
              <a:buChar char="•"/>
            </a:pPr>
            <a:r>
              <a:rPr lang="en-US" sz="2400">
                <a:solidFill>
                  <a:schemeClr val="dk1"/>
                </a:solidFill>
                <a:latin typeface="Arial"/>
                <a:ea typeface="Arial"/>
                <a:cs typeface="Arial"/>
                <a:sym typeface="Arial"/>
              </a:rPr>
              <a:t>What are other communities doing?</a:t>
            </a:r>
            <a:endParaRPr sz="2400">
              <a:solidFill>
                <a:schemeClr val="dk1"/>
              </a:solidFill>
              <a:latin typeface="Arial"/>
              <a:ea typeface="Arial"/>
              <a:cs typeface="Arial"/>
              <a:sym typeface="Arial"/>
            </a:endParaRPr>
          </a:p>
          <a:p>
            <a:pPr indent="-50800" lvl="0" marL="22860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6"/>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What is expected in this project…                    </a:t>
            </a:r>
            <a:endParaRPr sz="4000"/>
          </a:p>
        </p:txBody>
      </p:sp>
      <p:sp>
        <p:nvSpPr>
          <p:cNvPr id="434" name="Google Shape;434;p76"/>
          <p:cNvSpPr txBox="1"/>
          <p:nvPr>
            <p:ph idx="1" type="body"/>
          </p:nvPr>
        </p:nvSpPr>
        <p:spPr>
          <a:xfrm>
            <a:off x="838200" y="1210225"/>
            <a:ext cx="6548700" cy="45990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literature review &amp; web search to be presented to CPN</a:t>
            </a:r>
            <a:endParaRPr sz="2200">
              <a:solidFill>
                <a:schemeClr val="dk1"/>
              </a:solidFill>
              <a:latin typeface="Arial"/>
              <a:ea typeface="Arial"/>
              <a:cs typeface="Arial"/>
              <a:sym typeface="Arial"/>
            </a:endParaRPr>
          </a:p>
          <a:p>
            <a:pPr indent="-368300" lvl="0" marL="457200" rtl="0" algn="l">
              <a:lnSpc>
                <a:spcPct val="115000"/>
              </a:lnSpc>
              <a:spcBef>
                <a:spcPts val="1000"/>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discovery of data sources for the composite indicators that aligns with the literature review and web search and CPN recommendations.</a:t>
            </a:r>
            <a:endParaRPr sz="2200">
              <a:solidFill>
                <a:schemeClr val="dk1"/>
              </a:solidFill>
              <a:latin typeface="Arial"/>
              <a:ea typeface="Arial"/>
              <a:cs typeface="Arial"/>
              <a:sym typeface="Arial"/>
            </a:endParaRPr>
          </a:p>
          <a:p>
            <a:pPr indent="-368300" lvl="0" marL="457200" rtl="0" algn="l">
              <a:lnSpc>
                <a:spcPct val="115000"/>
              </a:lnSpc>
              <a:spcBef>
                <a:spcPts val="1000"/>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construction of at least two composite indicators with estimates of their statistical properties</a:t>
            </a:r>
            <a:endParaRPr sz="2200">
              <a:solidFill>
                <a:schemeClr val="dk1"/>
              </a:solidFill>
              <a:latin typeface="Arial"/>
              <a:ea typeface="Arial"/>
              <a:cs typeface="Arial"/>
              <a:sym typeface="Arial"/>
            </a:endParaRPr>
          </a:p>
          <a:p>
            <a:pPr indent="-368300" lvl="0" marL="457200" rtl="0" algn="l">
              <a:lnSpc>
                <a:spcPct val="115000"/>
              </a:lnSpc>
              <a:spcBef>
                <a:spcPts val="1000"/>
              </a:spcBef>
              <a:spcAft>
                <a:spcPts val="0"/>
              </a:spcAft>
              <a:buClr>
                <a:schemeClr val="dk1"/>
              </a:buClr>
              <a:buSzPts val="2200"/>
              <a:buFont typeface="Arial"/>
              <a:buAutoNum type="arabicPeriod"/>
            </a:pPr>
            <a:r>
              <a:rPr lang="en-US" sz="2200">
                <a:solidFill>
                  <a:schemeClr val="dk1"/>
                </a:solidFill>
                <a:latin typeface="Arial"/>
                <a:ea typeface="Arial"/>
                <a:cs typeface="Arial"/>
                <a:sym typeface="Arial"/>
              </a:rPr>
              <a:t>presentation to CPN of baseline estimates of the composite indicators of equity &amp; recommendations</a:t>
            </a:r>
            <a:endParaRPr sz="2200">
              <a:solidFill>
                <a:schemeClr val="dk1"/>
              </a:solidFill>
              <a:latin typeface="Arial"/>
              <a:ea typeface="Arial"/>
              <a:cs typeface="Arial"/>
              <a:sym typeface="Arial"/>
            </a:endParaRPr>
          </a:p>
          <a:p>
            <a:pPr indent="-50800" lvl="0" marL="228600" rtl="0" algn="l">
              <a:spcBef>
                <a:spcPts val="1000"/>
              </a:spcBef>
              <a:spcAft>
                <a:spcPts val="0"/>
              </a:spcAft>
              <a:buNone/>
            </a:pPr>
            <a:r>
              <a:t/>
            </a:r>
            <a:endParaRPr sz="2200"/>
          </a:p>
        </p:txBody>
      </p:sp>
      <p:pic>
        <p:nvPicPr>
          <p:cNvPr id="435" name="Google Shape;435;p76"/>
          <p:cNvPicPr preferRelativeResize="0"/>
          <p:nvPr/>
        </p:nvPicPr>
        <p:blipFill>
          <a:blip r:embed="rId3">
            <a:alphaModFix/>
          </a:blip>
          <a:stretch>
            <a:fillRect/>
          </a:stretch>
        </p:blipFill>
        <p:spPr>
          <a:xfrm>
            <a:off x="7686505" y="1615312"/>
            <a:ext cx="3749350" cy="3788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77"/>
          <p:cNvPicPr preferRelativeResize="0"/>
          <p:nvPr/>
        </p:nvPicPr>
        <p:blipFill>
          <a:blip r:embed="rId3">
            <a:alphaModFix/>
          </a:blip>
          <a:stretch>
            <a:fillRect/>
          </a:stretch>
        </p:blipFill>
        <p:spPr>
          <a:xfrm>
            <a:off x="1101175" y="306550"/>
            <a:ext cx="9961875" cy="6227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45" name="Shape 445"/>
        <p:cNvGrpSpPr/>
        <p:nvPr/>
      </p:nvGrpSpPr>
      <p:grpSpPr>
        <a:xfrm>
          <a:off x="0" y="0"/>
          <a:ext cx="0" cy="0"/>
          <a:chOff x="0" y="0"/>
          <a:chExt cx="0" cy="0"/>
        </a:xfrm>
      </p:grpSpPr>
      <p:sp>
        <p:nvSpPr>
          <p:cNvPr id="446" name="Google Shape;446;p78"/>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Creating Community-Scapes for Roanoke Valley and Allegheny Valley Regions of Virginia</a:t>
            </a:r>
            <a:endParaRPr b="1" i="0" sz="3200" u="none" cap="none" strike="noStrike">
              <a:solidFill>
                <a:schemeClr val="dk2"/>
              </a:solidFill>
              <a:latin typeface="Raleway"/>
              <a:ea typeface="Raleway"/>
              <a:cs typeface="Raleway"/>
              <a:sym typeface="Raleway"/>
            </a:endParaRPr>
          </a:p>
        </p:txBody>
      </p:sp>
      <p:sp>
        <p:nvSpPr>
          <p:cNvPr id="447" name="Google Shape;447;p78"/>
          <p:cNvSpPr txBox="1"/>
          <p:nvPr>
            <p:ph idx="1" type="subTitle"/>
          </p:nvPr>
        </p:nvSpPr>
        <p:spPr>
          <a:xfrm>
            <a:off x="256725" y="3636750"/>
            <a:ext cx="10858800" cy="1655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 </a:t>
            </a:r>
            <a:r>
              <a:rPr lang="en-US"/>
              <a:t>Stephanie Shipp</a:t>
            </a:r>
            <a:r>
              <a:rPr b="1" i="0" lang="en-US" sz="2400" u="none" cap="none" strike="noStrike">
                <a:solidFill>
                  <a:schemeClr val="dk2"/>
                </a:solidFill>
                <a:latin typeface="Trebuchet MS"/>
                <a:ea typeface="Trebuchet MS"/>
                <a:cs typeface="Trebuchet MS"/>
                <a:sym typeface="Trebuchet MS"/>
              </a:rPr>
              <a:t> </a:t>
            </a:r>
            <a:endParaRPr b="1"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chemeClr val="dk2"/>
              </a:buClr>
              <a:buFont typeface="Arial"/>
              <a:buNone/>
            </a:pPr>
            <a:r>
              <a:rPr b="1" lang="en-US"/>
              <a:t>Team</a:t>
            </a:r>
            <a:r>
              <a:rPr b="1" i="0" lang="en-US" sz="2400" u="none" cap="none" strike="noStrike">
                <a:solidFill>
                  <a:schemeClr val="dk2"/>
                </a:solidFill>
                <a:latin typeface="Trebuchet MS"/>
                <a:ea typeface="Trebuchet MS"/>
                <a:cs typeface="Trebuchet MS"/>
                <a:sym typeface="Trebuchet MS"/>
              </a:rPr>
              <a:t>: </a:t>
            </a:r>
            <a:r>
              <a:rPr lang="en-US"/>
              <a:t>Vicki Lancaster and Josh Goldstein</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a:t>
            </a:r>
            <a:r>
              <a:rPr lang="en-US"/>
              <a:t> Wayne Strickland, </a:t>
            </a:r>
            <a:r>
              <a:rPr b="0" i="0" lang="en-US" sz="2400" u="none" cap="none" strike="noStrike">
                <a:solidFill>
                  <a:schemeClr val="dk2"/>
                </a:solidFill>
                <a:latin typeface="Trebuchet MS"/>
                <a:ea typeface="Trebuchet MS"/>
                <a:cs typeface="Trebuchet MS"/>
                <a:sym typeface="Trebuchet MS"/>
              </a:rPr>
              <a:t>Roanoke</a:t>
            </a:r>
            <a:r>
              <a:rPr lang="en-US"/>
              <a:t> Valley Alleghany Regional Commission</a:t>
            </a:r>
            <a:endParaRPr/>
          </a:p>
        </p:txBody>
      </p:sp>
      <p:pic>
        <p:nvPicPr>
          <p:cNvPr id="448" name="Google Shape;448;p78"/>
          <p:cNvPicPr preferRelativeResize="0"/>
          <p:nvPr/>
        </p:nvPicPr>
        <p:blipFill rotWithShape="1">
          <a:blip r:embed="rId4">
            <a:alphaModFix/>
          </a:blip>
          <a:srcRect b="0" l="0" r="0" t="0"/>
          <a:stretch/>
        </p:blipFill>
        <p:spPr>
          <a:xfrm>
            <a:off x="4487910" y="5444323"/>
            <a:ext cx="1326000" cy="962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9"/>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Project Overview</a:t>
            </a:r>
            <a:endParaRPr sz="4000"/>
          </a:p>
        </p:txBody>
      </p:sp>
      <p:sp>
        <p:nvSpPr>
          <p:cNvPr id="455" name="Google Shape;455;p79"/>
          <p:cNvSpPr txBox="1"/>
          <p:nvPr/>
        </p:nvSpPr>
        <p:spPr>
          <a:xfrm>
            <a:off x="774775" y="1132350"/>
            <a:ext cx="5925600" cy="486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000">
                <a:solidFill>
                  <a:srgbClr val="77933C"/>
                </a:solidFill>
                <a:latin typeface="Trebuchet MS"/>
                <a:ea typeface="Trebuchet MS"/>
                <a:cs typeface="Trebuchet MS"/>
                <a:sym typeface="Trebuchet MS"/>
              </a:rPr>
              <a:t>Community-scapes</a:t>
            </a:r>
            <a:r>
              <a:rPr b="1" lang="en-US" sz="2000">
                <a:solidFill>
                  <a:schemeClr val="dk1"/>
                </a:solidFill>
                <a:latin typeface="Trebuchet MS"/>
                <a:ea typeface="Trebuchet MS"/>
                <a:cs typeface="Trebuchet MS"/>
                <a:sym typeface="Trebuchet MS"/>
              </a:rPr>
              <a:t> –</a:t>
            </a:r>
            <a:r>
              <a:rPr lang="en-US" sz="2000">
                <a:solidFill>
                  <a:schemeClr val="dk1"/>
                </a:solidFill>
                <a:latin typeface="Trebuchet MS"/>
                <a:ea typeface="Trebuchet MS"/>
                <a:cs typeface="Trebuchet MS"/>
                <a:sym typeface="Trebuchet MS"/>
              </a:rPr>
              <a:t> create </a:t>
            </a:r>
            <a:r>
              <a:rPr b="1" lang="en-US" sz="2000">
                <a:solidFill>
                  <a:srgbClr val="77933C"/>
                </a:solidFill>
                <a:latin typeface="Trebuchet MS"/>
                <a:ea typeface="Trebuchet MS"/>
                <a:cs typeface="Trebuchet MS"/>
                <a:sym typeface="Trebuchet MS"/>
              </a:rPr>
              <a:t>indicators at the sub-county or sub-city level by geographies of interest to the sponsor,</a:t>
            </a:r>
            <a:r>
              <a:rPr b="1" lang="en-US" sz="2000">
                <a:solidFill>
                  <a:schemeClr val="dk1"/>
                </a:solidFill>
                <a:latin typeface="Trebuchet MS"/>
                <a:ea typeface="Trebuchet MS"/>
                <a:cs typeface="Trebuchet MS"/>
                <a:sym typeface="Trebuchet MS"/>
              </a:rPr>
              <a:t> </a:t>
            </a:r>
            <a:r>
              <a:rPr lang="en-US" sz="2000">
                <a:solidFill>
                  <a:schemeClr val="dk1"/>
                </a:solidFill>
                <a:latin typeface="Trebuchet MS"/>
                <a:ea typeface="Trebuchet MS"/>
                <a:cs typeface="Trebuchet MS"/>
                <a:sym typeface="Trebuchet MS"/>
              </a:rPr>
              <a:t>e.g. not just Census Tracts but High School attendance areas, neighborhoods, quadrants of a city, etc.</a:t>
            </a:r>
            <a:endParaRPr sz="2000">
              <a:solidFill>
                <a:schemeClr val="dk1"/>
              </a:solidFill>
              <a:latin typeface="Trebuchet MS"/>
              <a:ea typeface="Trebuchet MS"/>
              <a:cs typeface="Trebuchet MS"/>
              <a:sym typeface="Trebuchet MS"/>
            </a:endParaRPr>
          </a:p>
          <a:p>
            <a:pPr indent="0" lvl="0" marL="0" rtl="0" algn="l">
              <a:lnSpc>
                <a:spcPct val="115000"/>
              </a:lnSpc>
              <a:spcBef>
                <a:spcPts val="600"/>
              </a:spcBef>
              <a:spcAft>
                <a:spcPts val="0"/>
              </a:spcAft>
              <a:buNone/>
            </a:pPr>
            <a:r>
              <a:rPr b="1" lang="en-US" sz="2000">
                <a:solidFill>
                  <a:srgbClr val="77933C"/>
                </a:solidFill>
                <a:latin typeface="Trebuchet MS"/>
                <a:ea typeface="Trebuchet MS"/>
                <a:cs typeface="Trebuchet MS"/>
                <a:sym typeface="Trebuchet MS"/>
              </a:rPr>
              <a:t>Contribute to developing the science and methods</a:t>
            </a:r>
            <a:r>
              <a:rPr lang="en-US" sz="2000">
                <a:solidFill>
                  <a:schemeClr val="dk1"/>
                </a:solidFill>
                <a:latin typeface="Trebuchet MS"/>
                <a:ea typeface="Trebuchet MS"/>
                <a:cs typeface="Trebuchet MS"/>
                <a:sym typeface="Trebuchet MS"/>
              </a:rPr>
              <a:t> of creating community-scapes indicators at sub-county/sub-city levels</a:t>
            </a:r>
            <a:endParaRPr sz="2000">
              <a:solidFill>
                <a:schemeClr val="dk1"/>
              </a:solidFill>
              <a:latin typeface="Trebuchet MS"/>
              <a:ea typeface="Trebuchet MS"/>
              <a:cs typeface="Trebuchet MS"/>
              <a:sym typeface="Trebuchet MS"/>
            </a:endParaRPr>
          </a:p>
          <a:p>
            <a:pPr indent="0" lvl="0" marL="0" rtl="0" algn="l">
              <a:lnSpc>
                <a:spcPct val="115000"/>
              </a:lnSpc>
              <a:spcBef>
                <a:spcPts val="600"/>
              </a:spcBef>
              <a:spcAft>
                <a:spcPts val="600"/>
              </a:spcAft>
              <a:buNone/>
            </a:pPr>
            <a:r>
              <a:t/>
            </a:r>
            <a:endParaRPr sz="2000">
              <a:solidFill>
                <a:schemeClr val="dk1"/>
              </a:solidFill>
              <a:latin typeface="Trebuchet MS"/>
              <a:ea typeface="Trebuchet MS"/>
              <a:cs typeface="Trebuchet MS"/>
              <a:sym typeface="Trebuchet MS"/>
            </a:endParaRPr>
          </a:p>
        </p:txBody>
      </p:sp>
      <p:pic>
        <p:nvPicPr>
          <p:cNvPr id="456" name="Google Shape;456;p79"/>
          <p:cNvPicPr preferRelativeResize="0"/>
          <p:nvPr/>
        </p:nvPicPr>
        <p:blipFill>
          <a:blip r:embed="rId3">
            <a:alphaModFix/>
          </a:blip>
          <a:stretch>
            <a:fillRect/>
          </a:stretch>
        </p:blipFill>
        <p:spPr>
          <a:xfrm>
            <a:off x="6852775" y="1174500"/>
            <a:ext cx="3755979" cy="486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4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Project Overview</a:t>
            </a:r>
            <a:endParaRPr sz="3000"/>
          </a:p>
        </p:txBody>
      </p:sp>
      <p:sp>
        <p:nvSpPr>
          <p:cNvPr id="174" name="Google Shape;174;p44"/>
          <p:cNvSpPr txBox="1"/>
          <p:nvPr>
            <p:ph idx="1" type="body"/>
          </p:nvPr>
        </p:nvSpPr>
        <p:spPr>
          <a:xfrm>
            <a:off x="838200" y="1057825"/>
            <a:ext cx="6866100" cy="5082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SzPts val="1800"/>
              <a:buChar char="•"/>
            </a:pPr>
            <a:r>
              <a:rPr lang="en-US" sz="1800"/>
              <a:t>Virginia Tech has operated over the past few decades through a data warehouse enterprise systems architecture</a:t>
            </a:r>
            <a:endParaRPr sz="1800"/>
          </a:p>
          <a:p>
            <a:pPr indent="-342900" lvl="0" marL="457200" rtl="0" algn="l">
              <a:lnSpc>
                <a:spcPct val="115000"/>
              </a:lnSpc>
              <a:spcBef>
                <a:spcPts val="1000"/>
              </a:spcBef>
              <a:spcAft>
                <a:spcPts val="0"/>
              </a:spcAft>
              <a:buSzPts val="1800"/>
              <a:buChar char="•"/>
            </a:pPr>
            <a:r>
              <a:rPr lang="en-US" sz="1800"/>
              <a:t>Purpose-oriented and traditionally siloed (including HR, Finance, Facilities, Space, and Donors)</a:t>
            </a:r>
            <a:endParaRPr sz="1800"/>
          </a:p>
          <a:p>
            <a:pPr indent="-342900" lvl="0" marL="457200" rtl="0" algn="l">
              <a:lnSpc>
                <a:spcPct val="115000"/>
              </a:lnSpc>
              <a:spcBef>
                <a:spcPts val="1000"/>
              </a:spcBef>
              <a:spcAft>
                <a:spcPts val="0"/>
              </a:spcAft>
              <a:buSzPts val="1800"/>
              <a:buChar char="•"/>
            </a:pPr>
            <a:r>
              <a:rPr lang="en-US" sz="1800"/>
              <a:t>Virginia Tech currently has an initiative to establish a “data lake” architecture allowing for the extraction and cross-system analysis of data from these separate enterprise systems</a:t>
            </a:r>
            <a:endParaRPr sz="1800"/>
          </a:p>
          <a:p>
            <a:pPr indent="-342900" lvl="0" marL="457200" rtl="0" algn="l">
              <a:lnSpc>
                <a:spcPct val="115000"/>
              </a:lnSpc>
              <a:spcBef>
                <a:spcPts val="1000"/>
              </a:spcBef>
              <a:spcAft>
                <a:spcPts val="1000"/>
              </a:spcAft>
              <a:buSzPts val="1800"/>
              <a:buChar char="•"/>
            </a:pPr>
            <a:r>
              <a:rPr lang="en-US" sz="1800"/>
              <a:t>Using “data lake” plus others data we discover, VT wants to build a </a:t>
            </a:r>
            <a:r>
              <a:rPr b="1" lang="en-US" sz="1800"/>
              <a:t>new set of metrics</a:t>
            </a:r>
            <a:r>
              <a:rPr lang="en-US" sz="1800"/>
              <a:t> to gain a better understanding in a number of strategic areas including </a:t>
            </a:r>
            <a:r>
              <a:rPr b="1" lang="en-US" sz="1800"/>
              <a:t>Student </a:t>
            </a:r>
            <a:r>
              <a:rPr b="1" lang="en-US" sz="1800"/>
              <a:t>Acquisition</a:t>
            </a:r>
            <a:r>
              <a:rPr lang="en-US" sz="1800"/>
              <a:t>, </a:t>
            </a:r>
            <a:r>
              <a:rPr b="1" lang="en-US" sz="1800"/>
              <a:t>Student Progression</a:t>
            </a:r>
            <a:r>
              <a:rPr lang="en-US" sz="1800"/>
              <a:t> &amp; </a:t>
            </a:r>
            <a:r>
              <a:rPr b="1" lang="en-US" sz="1800"/>
              <a:t>Student Post-Graduation Success</a:t>
            </a:r>
            <a:endParaRPr sz="1800"/>
          </a:p>
        </p:txBody>
      </p:sp>
      <p:pic>
        <p:nvPicPr>
          <p:cNvPr id="175" name="Google Shape;175;p44"/>
          <p:cNvPicPr preferRelativeResize="0"/>
          <p:nvPr/>
        </p:nvPicPr>
        <p:blipFill>
          <a:blip r:embed="rId3">
            <a:alphaModFix/>
          </a:blip>
          <a:stretch>
            <a:fillRect/>
          </a:stretch>
        </p:blipFill>
        <p:spPr>
          <a:xfrm>
            <a:off x="7876650" y="2680700"/>
            <a:ext cx="3691399" cy="2586225"/>
          </a:xfrm>
          <a:prstGeom prst="rect">
            <a:avLst/>
          </a:prstGeom>
          <a:noFill/>
          <a:ln>
            <a:noFill/>
          </a:ln>
          <a:effectLst>
            <a:outerShdw blurRad="57150" rotWithShape="0" algn="bl" dir="5400000" dist="19050">
              <a:srgbClr val="000000">
                <a:alpha val="50000"/>
              </a:srgbClr>
            </a:outerShdw>
          </a:effectLst>
        </p:spPr>
      </p:pic>
      <p:pic>
        <p:nvPicPr>
          <p:cNvPr id="176" name="Google Shape;176;p44"/>
          <p:cNvPicPr preferRelativeResize="0"/>
          <p:nvPr/>
        </p:nvPicPr>
        <p:blipFill>
          <a:blip r:embed="rId4">
            <a:alphaModFix/>
          </a:blip>
          <a:stretch>
            <a:fillRect/>
          </a:stretch>
        </p:blipFill>
        <p:spPr>
          <a:xfrm>
            <a:off x="7626413" y="1476550"/>
            <a:ext cx="4191875" cy="831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80"/>
          <p:cNvSpPr txBox="1"/>
          <p:nvPr>
            <p:ph type="title"/>
          </p:nvPr>
        </p:nvSpPr>
        <p:spPr>
          <a:xfrm>
            <a:off x="477804" y="111526"/>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Developing Community-level Data-driven Insights</a:t>
            </a:r>
            <a:endParaRPr sz="3600"/>
          </a:p>
        </p:txBody>
      </p:sp>
      <p:sp>
        <p:nvSpPr>
          <p:cNvPr id="463" name="Google Shape;463;p80"/>
          <p:cNvSpPr txBox="1"/>
          <p:nvPr/>
        </p:nvSpPr>
        <p:spPr>
          <a:xfrm>
            <a:off x="868425" y="1133625"/>
            <a:ext cx="5184900" cy="484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2000">
                <a:solidFill>
                  <a:srgbClr val="C3582D"/>
                </a:solidFill>
                <a:latin typeface="Raleway"/>
                <a:ea typeface="Raleway"/>
                <a:cs typeface="Raleway"/>
                <a:sym typeface="Raleway"/>
              </a:rPr>
              <a:t>Data Discovery – identifying all types of data</a:t>
            </a:r>
            <a:endParaRPr b="1" sz="2000">
              <a:solidFill>
                <a:srgbClr val="C3582D"/>
              </a:solidFill>
              <a:latin typeface="Raleway"/>
              <a:ea typeface="Raleway"/>
              <a:cs typeface="Raleway"/>
              <a:sym typeface="Raleway"/>
            </a:endParaRPr>
          </a:p>
          <a:p>
            <a:pPr indent="0" lvl="0" marL="0" rtl="0" algn="l">
              <a:lnSpc>
                <a:spcPct val="100000"/>
              </a:lnSpc>
              <a:spcBef>
                <a:spcPts val="1000"/>
              </a:spcBef>
              <a:spcAft>
                <a:spcPts val="0"/>
              </a:spcAft>
              <a:buNone/>
            </a:pPr>
            <a:r>
              <a:rPr b="1" lang="en-US" sz="2000">
                <a:solidFill>
                  <a:srgbClr val="3E6084"/>
                </a:solidFill>
                <a:latin typeface="Raleway"/>
                <a:ea typeface="Raleway"/>
                <a:cs typeface="Raleway"/>
                <a:sym typeface="Raleway"/>
              </a:rPr>
              <a:t>Learning about synthetic population technology</a:t>
            </a:r>
            <a:endParaRPr b="1" sz="2000">
              <a:solidFill>
                <a:srgbClr val="3E6084"/>
              </a:solidFill>
              <a:latin typeface="Raleway"/>
              <a:ea typeface="Raleway"/>
              <a:cs typeface="Raleway"/>
              <a:sym typeface="Raleway"/>
            </a:endParaRPr>
          </a:p>
          <a:p>
            <a:pPr indent="0" lvl="0" marL="0" rtl="0" algn="l">
              <a:lnSpc>
                <a:spcPct val="100000"/>
              </a:lnSpc>
              <a:spcBef>
                <a:spcPts val="1000"/>
              </a:spcBef>
              <a:spcAft>
                <a:spcPts val="0"/>
              </a:spcAft>
              <a:buNone/>
            </a:pPr>
            <a:r>
              <a:rPr b="1" lang="en-US" sz="2000">
                <a:solidFill>
                  <a:srgbClr val="77933C"/>
                </a:solidFill>
                <a:latin typeface="Raleway"/>
                <a:ea typeface="Raleway"/>
                <a:cs typeface="Raleway"/>
                <a:sym typeface="Raleway"/>
              </a:rPr>
              <a:t>Geocoding housing units and locations of interest</a:t>
            </a:r>
            <a:endParaRPr b="1" sz="2000">
              <a:solidFill>
                <a:srgbClr val="77933C"/>
              </a:solidFill>
              <a:latin typeface="Raleway"/>
              <a:ea typeface="Raleway"/>
              <a:cs typeface="Raleway"/>
              <a:sym typeface="Raleway"/>
            </a:endParaRPr>
          </a:p>
          <a:p>
            <a:pPr indent="0" lvl="0" marL="0" rtl="0" algn="l">
              <a:lnSpc>
                <a:spcPct val="100000"/>
              </a:lnSpc>
              <a:spcBef>
                <a:spcPts val="1000"/>
              </a:spcBef>
              <a:spcAft>
                <a:spcPts val="0"/>
              </a:spcAft>
              <a:buNone/>
            </a:pPr>
            <a:r>
              <a:rPr b="1" lang="en-US" sz="2000">
                <a:solidFill>
                  <a:srgbClr val="D0912C"/>
                </a:solidFill>
                <a:latin typeface="Raleway"/>
                <a:ea typeface="Raleway"/>
                <a:cs typeface="Raleway"/>
                <a:sym typeface="Raleway"/>
              </a:rPr>
              <a:t>Creating composite Indicators,</a:t>
            </a:r>
            <a:endParaRPr b="1" sz="2000">
              <a:solidFill>
                <a:srgbClr val="D0912C"/>
              </a:solidFill>
              <a:latin typeface="Raleway"/>
              <a:ea typeface="Raleway"/>
              <a:cs typeface="Raleway"/>
              <a:sym typeface="Raleway"/>
            </a:endParaRPr>
          </a:p>
          <a:p>
            <a:pPr indent="0" lvl="0" marL="0" rtl="0" algn="l">
              <a:lnSpc>
                <a:spcPct val="100000"/>
              </a:lnSpc>
              <a:spcBef>
                <a:spcPts val="1000"/>
              </a:spcBef>
              <a:spcAft>
                <a:spcPts val="0"/>
              </a:spcAft>
              <a:buNone/>
            </a:pPr>
            <a:r>
              <a:rPr b="1" lang="en-US" sz="1800">
                <a:solidFill>
                  <a:srgbClr val="D0912C"/>
                </a:solidFill>
                <a:latin typeface="Raleway"/>
                <a:ea typeface="Raleway"/>
                <a:cs typeface="Raleway"/>
                <a:sym typeface="Raleway"/>
              </a:rPr>
              <a:t>e.g. vulnerability, access to healthy food, entrepreneurial quality index, and others</a:t>
            </a:r>
            <a:endParaRPr b="1" sz="1800">
              <a:solidFill>
                <a:srgbClr val="D0912C"/>
              </a:solidFill>
              <a:latin typeface="Raleway"/>
              <a:ea typeface="Raleway"/>
              <a:cs typeface="Raleway"/>
              <a:sym typeface="Raleway"/>
            </a:endParaRPr>
          </a:p>
          <a:p>
            <a:pPr indent="0" lvl="0" marL="0" rtl="0" algn="l">
              <a:lnSpc>
                <a:spcPct val="100000"/>
              </a:lnSpc>
              <a:spcBef>
                <a:spcPts val="1000"/>
              </a:spcBef>
              <a:spcAft>
                <a:spcPts val="1000"/>
              </a:spcAft>
              <a:buNone/>
            </a:pPr>
            <a:r>
              <a:rPr lang="en-US" sz="2000">
                <a:solidFill>
                  <a:schemeClr val="dk1"/>
                </a:solidFill>
                <a:latin typeface="Raleway"/>
                <a:ea typeface="Raleway"/>
                <a:cs typeface="Raleway"/>
                <a:sym typeface="Raleway"/>
              </a:rPr>
              <a:t>Exploring the data using </a:t>
            </a:r>
            <a:r>
              <a:rPr b="1" lang="en-US" sz="2000">
                <a:solidFill>
                  <a:srgbClr val="8C1C3F"/>
                </a:solidFill>
                <a:latin typeface="Raleway"/>
                <a:ea typeface="Raleway"/>
                <a:cs typeface="Raleway"/>
                <a:sym typeface="Raleway"/>
              </a:rPr>
              <a:t>visualization tools</a:t>
            </a:r>
            <a:endParaRPr b="1" sz="2000">
              <a:solidFill>
                <a:srgbClr val="8C1C3F"/>
              </a:solidFill>
              <a:latin typeface="Raleway"/>
              <a:ea typeface="Raleway"/>
              <a:cs typeface="Raleway"/>
              <a:sym typeface="Raleway"/>
            </a:endParaRPr>
          </a:p>
        </p:txBody>
      </p:sp>
      <p:pic>
        <p:nvPicPr>
          <p:cNvPr id="464" name="Google Shape;464;p80"/>
          <p:cNvPicPr preferRelativeResize="0"/>
          <p:nvPr/>
        </p:nvPicPr>
        <p:blipFill>
          <a:blip r:embed="rId3">
            <a:alphaModFix/>
          </a:blip>
          <a:stretch>
            <a:fillRect/>
          </a:stretch>
        </p:blipFill>
        <p:spPr>
          <a:xfrm>
            <a:off x="6154650" y="1677676"/>
            <a:ext cx="4657725" cy="3629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81"/>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Research</a:t>
            </a:r>
            <a:endParaRPr sz="4000"/>
          </a:p>
        </p:txBody>
      </p:sp>
      <p:pic>
        <p:nvPicPr>
          <p:cNvPr id="471" name="Google Shape;471;p81"/>
          <p:cNvPicPr preferRelativeResize="0"/>
          <p:nvPr/>
        </p:nvPicPr>
        <p:blipFill>
          <a:blip r:embed="rId3">
            <a:alphaModFix/>
          </a:blip>
          <a:stretch>
            <a:fillRect/>
          </a:stretch>
        </p:blipFill>
        <p:spPr>
          <a:xfrm>
            <a:off x="1131500" y="1385951"/>
            <a:ext cx="4010025" cy="2343150"/>
          </a:xfrm>
          <a:prstGeom prst="rect">
            <a:avLst/>
          </a:prstGeom>
          <a:noFill/>
          <a:ln>
            <a:noFill/>
          </a:ln>
        </p:spPr>
      </p:pic>
      <p:sp>
        <p:nvSpPr>
          <p:cNvPr id="472" name="Google Shape;472;p81"/>
          <p:cNvSpPr txBox="1"/>
          <p:nvPr/>
        </p:nvSpPr>
        <p:spPr>
          <a:xfrm>
            <a:off x="1131525" y="3729100"/>
            <a:ext cx="4010100" cy="2388000"/>
          </a:xfrm>
          <a:prstGeom prst="rect">
            <a:avLst/>
          </a:prstGeom>
          <a:noFill/>
          <a:ln>
            <a:noFill/>
          </a:ln>
        </p:spPr>
        <p:txBody>
          <a:bodyPr anchorCtr="0" anchor="ctr" bIns="91425" lIns="91425" spcFirstLastPara="1" rIns="91425" wrap="square" tIns="91425">
            <a:noAutofit/>
          </a:bodyPr>
          <a:lstStyle/>
          <a:p>
            <a:pPr indent="0" lvl="0" marL="0" rtl="0" algn="l">
              <a:lnSpc>
                <a:spcPct val="60000"/>
              </a:lnSpc>
              <a:spcBef>
                <a:spcPts val="1000"/>
              </a:spcBef>
              <a:spcAft>
                <a:spcPts val="0"/>
              </a:spcAft>
              <a:buNone/>
            </a:pPr>
            <a:r>
              <a:rPr b="1" lang="en-US" sz="1800">
                <a:solidFill>
                  <a:srgbClr val="3E6084"/>
                </a:solidFill>
                <a:latin typeface="Trebuchet MS"/>
                <a:ea typeface="Trebuchet MS"/>
                <a:cs typeface="Trebuchet MS"/>
                <a:sym typeface="Trebuchet MS"/>
              </a:rPr>
              <a:t>Meet with sponsor 2 to 3 times</a:t>
            </a:r>
            <a:endParaRPr b="1" sz="1800">
              <a:solidFill>
                <a:srgbClr val="3E6084"/>
              </a:solidFill>
              <a:latin typeface="Trebuchet MS"/>
              <a:ea typeface="Trebuchet MS"/>
              <a:cs typeface="Trebuchet MS"/>
              <a:sym typeface="Trebuchet MS"/>
            </a:endParaRPr>
          </a:p>
          <a:p>
            <a:pPr indent="0" lvl="0" marL="0" rtl="0" algn="l">
              <a:lnSpc>
                <a:spcPct val="60000"/>
              </a:lnSpc>
              <a:spcBef>
                <a:spcPts val="1000"/>
              </a:spcBef>
              <a:spcAft>
                <a:spcPts val="0"/>
              </a:spcAft>
              <a:buNone/>
            </a:pPr>
            <a:r>
              <a:rPr b="1" lang="en-US" sz="1800">
                <a:solidFill>
                  <a:srgbClr val="D0912C"/>
                </a:solidFill>
                <a:latin typeface="Trebuchet MS"/>
                <a:ea typeface="Trebuchet MS"/>
                <a:cs typeface="Trebuchet MS"/>
                <a:sym typeface="Trebuchet MS"/>
              </a:rPr>
              <a:t>Collaborate with CPN/APAH DSPG team</a:t>
            </a:r>
            <a:endParaRPr b="1" sz="1800">
              <a:solidFill>
                <a:srgbClr val="D0912C"/>
              </a:solidFill>
              <a:latin typeface="Trebuchet MS"/>
              <a:ea typeface="Trebuchet MS"/>
              <a:cs typeface="Trebuchet MS"/>
              <a:sym typeface="Trebuchet MS"/>
            </a:endParaRPr>
          </a:p>
          <a:p>
            <a:pPr indent="0" lvl="0" marL="0" rtl="0" algn="l">
              <a:lnSpc>
                <a:spcPct val="60000"/>
              </a:lnSpc>
              <a:spcBef>
                <a:spcPts val="1000"/>
              </a:spcBef>
              <a:spcAft>
                <a:spcPts val="600"/>
              </a:spcAft>
              <a:buNone/>
            </a:pPr>
            <a:r>
              <a:rPr b="1" lang="en-US" sz="1800">
                <a:solidFill>
                  <a:srgbClr val="77933C"/>
                </a:solidFill>
                <a:latin typeface="Trebuchet MS"/>
                <a:ea typeface="Trebuchet MS"/>
                <a:cs typeface="Trebuchet MS"/>
                <a:sym typeface="Trebuchet MS"/>
              </a:rPr>
              <a:t>Interact with other VT &amp; Hollins teams conducting research in Roanoke City</a:t>
            </a:r>
            <a:endParaRPr b="1" sz="1800">
              <a:solidFill>
                <a:srgbClr val="77933C"/>
              </a:solidFill>
              <a:latin typeface="Trebuchet MS"/>
              <a:ea typeface="Trebuchet MS"/>
              <a:cs typeface="Trebuchet MS"/>
              <a:sym typeface="Trebuchet MS"/>
            </a:endParaRPr>
          </a:p>
        </p:txBody>
      </p:sp>
      <p:sp>
        <p:nvSpPr>
          <p:cNvPr id="473" name="Google Shape;473;p81"/>
          <p:cNvSpPr txBox="1"/>
          <p:nvPr/>
        </p:nvSpPr>
        <p:spPr>
          <a:xfrm>
            <a:off x="5627750" y="1447375"/>
            <a:ext cx="5738400" cy="4542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en-US" sz="2400">
                <a:solidFill>
                  <a:srgbClr val="C3582D"/>
                </a:solidFill>
                <a:latin typeface="Trebuchet MS"/>
                <a:ea typeface="Trebuchet MS"/>
                <a:cs typeface="Trebuchet MS"/>
                <a:sym typeface="Trebuchet MS"/>
              </a:rPr>
              <a:t>Learn about the Roanoke-Allegheny Region:</a:t>
            </a:r>
            <a:endParaRPr b="1" sz="2400">
              <a:solidFill>
                <a:srgbClr val="C3582D"/>
              </a:solidFill>
              <a:latin typeface="Trebuchet MS"/>
              <a:ea typeface="Trebuchet MS"/>
              <a:cs typeface="Trebuchet MS"/>
              <a:sym typeface="Trebuchet MS"/>
            </a:endParaRPr>
          </a:p>
          <a:p>
            <a:pPr indent="0" lvl="0" marL="0" rtl="0" algn="l">
              <a:lnSpc>
                <a:spcPct val="90000"/>
              </a:lnSpc>
              <a:spcBef>
                <a:spcPts val="600"/>
              </a:spcBef>
              <a:spcAft>
                <a:spcPts val="0"/>
              </a:spcAft>
              <a:buNone/>
            </a:pPr>
            <a:r>
              <a:rPr lang="en-US" sz="2000">
                <a:solidFill>
                  <a:schemeClr val="dk1"/>
                </a:solidFill>
              </a:rPr>
              <a:t>•</a:t>
            </a:r>
            <a:r>
              <a:rPr lang="en-US" sz="2000">
                <a:solidFill>
                  <a:schemeClr val="dk1"/>
                </a:solidFill>
                <a:latin typeface="Trebuchet MS"/>
                <a:ea typeface="Trebuchet MS"/>
                <a:cs typeface="Trebuchet MS"/>
                <a:sym typeface="Trebuchet MS"/>
              </a:rPr>
              <a:t>reading county and city websites and reports</a:t>
            </a:r>
            <a:endParaRPr sz="2000">
              <a:solidFill>
                <a:schemeClr val="dk1"/>
              </a:solidFill>
              <a:latin typeface="Trebuchet MS"/>
              <a:ea typeface="Trebuchet MS"/>
              <a:cs typeface="Trebuchet MS"/>
              <a:sym typeface="Trebuchet MS"/>
            </a:endParaRPr>
          </a:p>
          <a:p>
            <a:pPr indent="0" lvl="0" marL="0" rtl="0" algn="l">
              <a:lnSpc>
                <a:spcPct val="90000"/>
              </a:lnSpc>
              <a:spcBef>
                <a:spcPts val="600"/>
              </a:spcBef>
              <a:spcAft>
                <a:spcPts val="0"/>
              </a:spcAft>
              <a:buNone/>
            </a:pPr>
            <a:r>
              <a:rPr lang="en-US" sz="2000">
                <a:solidFill>
                  <a:schemeClr val="dk1"/>
                </a:solidFill>
              </a:rPr>
              <a:t>•</a:t>
            </a:r>
            <a:r>
              <a:rPr lang="en-US" sz="2000">
                <a:solidFill>
                  <a:schemeClr val="dk1"/>
                </a:solidFill>
                <a:latin typeface="Trebuchet MS"/>
                <a:ea typeface="Trebuchet MS"/>
                <a:cs typeface="Trebuchet MS"/>
                <a:sym typeface="Trebuchet MS"/>
              </a:rPr>
              <a:t>discovering and acquiring data</a:t>
            </a:r>
            <a:endParaRPr sz="2000">
              <a:solidFill>
                <a:schemeClr val="dk1"/>
              </a:solidFill>
              <a:latin typeface="Trebuchet MS"/>
              <a:ea typeface="Trebuchet MS"/>
              <a:cs typeface="Trebuchet MS"/>
              <a:sym typeface="Trebuchet MS"/>
            </a:endParaRPr>
          </a:p>
          <a:p>
            <a:pPr indent="0" lvl="0" marL="0" rtl="0" algn="l">
              <a:lnSpc>
                <a:spcPct val="90000"/>
              </a:lnSpc>
              <a:spcBef>
                <a:spcPts val="600"/>
              </a:spcBef>
              <a:spcAft>
                <a:spcPts val="0"/>
              </a:spcAft>
              <a:buNone/>
            </a:pPr>
            <a:r>
              <a:rPr lang="en-US" sz="2000">
                <a:solidFill>
                  <a:schemeClr val="dk1"/>
                </a:solidFill>
              </a:rPr>
              <a:t>•</a:t>
            </a:r>
            <a:r>
              <a:rPr lang="en-US" sz="2000">
                <a:solidFill>
                  <a:schemeClr val="dk1"/>
                </a:solidFill>
                <a:latin typeface="Trebuchet MS"/>
                <a:ea typeface="Trebuchet MS"/>
                <a:cs typeface="Trebuchet MS"/>
                <a:sym typeface="Trebuchet MS"/>
              </a:rPr>
              <a:t>conducting exploratory and descriptive analysis</a:t>
            </a:r>
            <a:endParaRPr sz="2000">
              <a:solidFill>
                <a:schemeClr val="dk1"/>
              </a:solidFill>
              <a:latin typeface="Trebuchet MS"/>
              <a:ea typeface="Trebuchet MS"/>
              <a:cs typeface="Trebuchet MS"/>
              <a:sym typeface="Trebuchet MS"/>
            </a:endParaRPr>
          </a:p>
          <a:p>
            <a:pPr indent="0" lvl="0" marL="0" rtl="0" algn="l">
              <a:lnSpc>
                <a:spcPct val="90000"/>
              </a:lnSpc>
              <a:spcBef>
                <a:spcPts val="600"/>
              </a:spcBef>
              <a:spcAft>
                <a:spcPts val="0"/>
              </a:spcAft>
              <a:buNone/>
            </a:pPr>
            <a:r>
              <a:rPr lang="en-US" sz="2000">
                <a:solidFill>
                  <a:schemeClr val="dk1"/>
                </a:solidFill>
              </a:rPr>
              <a:t>•</a:t>
            </a:r>
            <a:r>
              <a:rPr lang="en-US" sz="2000">
                <a:solidFill>
                  <a:schemeClr val="dk1"/>
                </a:solidFill>
                <a:latin typeface="Trebuchet MS"/>
                <a:ea typeface="Trebuchet MS"/>
                <a:cs typeface="Trebuchet MS"/>
                <a:sym typeface="Trebuchet MS"/>
              </a:rPr>
              <a:t>creating indicators of interest to the sponsor</a:t>
            </a:r>
            <a:endParaRPr sz="2000">
              <a:solidFill>
                <a:schemeClr val="dk1"/>
              </a:solidFill>
              <a:latin typeface="Trebuchet MS"/>
              <a:ea typeface="Trebuchet MS"/>
              <a:cs typeface="Trebuchet MS"/>
              <a:sym typeface="Trebuchet MS"/>
            </a:endParaRPr>
          </a:p>
          <a:p>
            <a:pPr indent="0" lvl="0" marL="0" rtl="0" algn="l">
              <a:lnSpc>
                <a:spcPct val="90000"/>
              </a:lnSpc>
              <a:spcBef>
                <a:spcPts val="1000"/>
              </a:spcBef>
              <a:spcAft>
                <a:spcPts val="600"/>
              </a:spcAft>
              <a:buNone/>
            </a:pPr>
            <a:r>
              <a:rPr b="1" lang="en-US" sz="2400">
                <a:solidFill>
                  <a:srgbClr val="C3582D"/>
                </a:solidFill>
                <a:latin typeface="Trebuchet MS"/>
                <a:ea typeface="Trebuchet MS"/>
                <a:cs typeface="Trebuchet MS"/>
                <a:sym typeface="Trebuchet MS"/>
              </a:rPr>
              <a:t>Read and applying literature on composite indicators and synthetic population creation</a:t>
            </a:r>
            <a:endParaRPr b="1" sz="2400">
              <a:solidFill>
                <a:srgbClr val="C3582D"/>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77" name="Shape 477"/>
        <p:cNvGrpSpPr/>
        <p:nvPr/>
      </p:nvGrpSpPr>
      <p:grpSpPr>
        <a:xfrm>
          <a:off x="0" y="0"/>
          <a:ext cx="0" cy="0"/>
          <a:chOff x="0" y="0"/>
          <a:chExt cx="0" cy="0"/>
        </a:xfrm>
      </p:grpSpPr>
      <p:sp>
        <p:nvSpPr>
          <p:cNvPr id="478" name="Google Shape;478;p82"/>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3000"/>
              <a:t>New Data Sources for Virginia Cooperative Extension Community Profiles</a:t>
            </a:r>
            <a:endParaRPr sz="3000"/>
          </a:p>
        </p:txBody>
      </p:sp>
      <p:sp>
        <p:nvSpPr>
          <p:cNvPr id="479" name="Google Shape;479;p82"/>
          <p:cNvSpPr txBox="1"/>
          <p:nvPr>
            <p:ph idx="1" type="subTitle"/>
          </p:nvPr>
        </p:nvSpPr>
        <p:spPr>
          <a:xfrm>
            <a:off x="327425" y="3620650"/>
            <a:ext cx="9710400" cy="191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PI</a:t>
            </a:r>
            <a:r>
              <a:rPr b="1" i="0" lang="en-US" sz="2220" u="none" cap="none" strike="noStrike">
                <a:solidFill>
                  <a:schemeClr val="dk2"/>
                </a:solidFill>
                <a:latin typeface="Trebuchet MS"/>
                <a:ea typeface="Trebuchet MS"/>
                <a:cs typeface="Trebuchet MS"/>
                <a:sym typeface="Trebuchet MS"/>
              </a:rPr>
              <a:t>: </a:t>
            </a:r>
            <a:r>
              <a:rPr lang="en-US" sz="2220"/>
              <a:t>Aaron Schroeder</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lang="en-US" sz="2220"/>
              <a:t>Brian Goode, Stephanie Shipp</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b="1" lang="en-US" sz="2220"/>
              <a:t>Michael Lambur</a:t>
            </a:r>
            <a:r>
              <a:rPr lang="en-US" sz="2220"/>
              <a:t>, Associate Director, Program Development, Virginia Cooperative Extension Service</a:t>
            </a:r>
            <a:endParaRPr i="0" sz="2220" u="none" cap="none" strike="noStrike">
              <a:solidFill>
                <a:schemeClr val="dk2"/>
              </a:solidFill>
            </a:endParaRPr>
          </a:p>
        </p:txBody>
      </p:sp>
      <p:pic>
        <p:nvPicPr>
          <p:cNvPr id="480" name="Google Shape;480;p82"/>
          <p:cNvPicPr preferRelativeResize="0"/>
          <p:nvPr/>
        </p:nvPicPr>
        <p:blipFill rotWithShape="1">
          <a:blip r:embed="rId4">
            <a:alphaModFix/>
          </a:blip>
          <a:srcRect b="0" l="0" r="0" t="0"/>
          <a:stretch/>
        </p:blipFill>
        <p:spPr>
          <a:xfrm>
            <a:off x="4851147" y="5406900"/>
            <a:ext cx="1209000" cy="1209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83"/>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Project Overview</a:t>
            </a:r>
            <a:endParaRPr/>
          </a:p>
        </p:txBody>
      </p:sp>
      <p:pic>
        <p:nvPicPr>
          <p:cNvPr id="487" name="Google Shape;487;p83"/>
          <p:cNvPicPr preferRelativeResize="0"/>
          <p:nvPr/>
        </p:nvPicPr>
        <p:blipFill>
          <a:blip r:embed="rId3">
            <a:alphaModFix/>
          </a:blip>
          <a:stretch>
            <a:fillRect/>
          </a:stretch>
        </p:blipFill>
        <p:spPr>
          <a:xfrm>
            <a:off x="6956354" y="1146650"/>
            <a:ext cx="4740197" cy="4924526"/>
          </a:xfrm>
          <a:prstGeom prst="rect">
            <a:avLst/>
          </a:prstGeom>
          <a:noFill/>
          <a:ln>
            <a:noFill/>
          </a:ln>
          <a:effectLst>
            <a:outerShdw blurRad="57150" rotWithShape="0" algn="bl" dir="5400000" dist="19050">
              <a:srgbClr val="000000">
                <a:alpha val="50000"/>
              </a:srgbClr>
            </a:outerShdw>
          </a:effectLst>
        </p:spPr>
      </p:pic>
      <p:sp>
        <p:nvSpPr>
          <p:cNvPr id="488" name="Google Shape;488;p83"/>
          <p:cNvSpPr txBox="1"/>
          <p:nvPr>
            <p:ph idx="1" type="body"/>
          </p:nvPr>
        </p:nvSpPr>
        <p:spPr>
          <a:xfrm>
            <a:off x="748850" y="1077675"/>
            <a:ext cx="6207600" cy="5072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SzPts val="2000"/>
              <a:buFont typeface="Raleway"/>
              <a:buChar char="•"/>
            </a:pPr>
            <a:r>
              <a:rPr lang="en-US" sz="2000">
                <a:latin typeface="Raleway"/>
                <a:ea typeface="Raleway"/>
                <a:cs typeface="Raleway"/>
                <a:sym typeface="Raleway"/>
              </a:rPr>
              <a:t>VCE District Planning includes an process of Community Profiling</a:t>
            </a:r>
            <a:endParaRPr sz="2000">
              <a:latin typeface="Raleway"/>
              <a:ea typeface="Raleway"/>
              <a:cs typeface="Raleway"/>
              <a:sym typeface="Raleway"/>
            </a:endParaRPr>
          </a:p>
          <a:p>
            <a:pPr indent="-355600" lvl="0" marL="457200" rtl="0" algn="l">
              <a:lnSpc>
                <a:spcPct val="115000"/>
              </a:lnSpc>
              <a:spcBef>
                <a:spcPts val="1000"/>
              </a:spcBef>
              <a:spcAft>
                <a:spcPts val="0"/>
              </a:spcAft>
              <a:buSzPts val="2000"/>
              <a:buFont typeface="Raleway"/>
              <a:buChar char="•"/>
            </a:pPr>
            <a:r>
              <a:rPr lang="en-US" sz="2000">
                <a:latin typeface="Raleway"/>
                <a:ea typeface="Raleway"/>
                <a:cs typeface="Raleway"/>
                <a:sym typeface="Raleway"/>
              </a:rPr>
              <a:t>SDAL is currently working with VCE to develop a Dashboard that will allow for a deeper level of analysis than is currently conducted, including:</a:t>
            </a:r>
            <a:endParaRPr sz="2000">
              <a:latin typeface="Raleway"/>
              <a:ea typeface="Raleway"/>
              <a:cs typeface="Raleway"/>
              <a:sym typeface="Raleway"/>
            </a:endParaRPr>
          </a:p>
          <a:p>
            <a:pPr indent="-342900" lvl="1" marL="914400" rtl="0" algn="l">
              <a:lnSpc>
                <a:spcPct val="115000"/>
              </a:lnSpc>
              <a:spcBef>
                <a:spcPts val="1000"/>
              </a:spcBef>
              <a:spcAft>
                <a:spcPts val="0"/>
              </a:spcAft>
              <a:buSzPts val="1800"/>
              <a:buChar char="•"/>
            </a:pPr>
            <a:r>
              <a:rPr b="1" lang="en-US" sz="1800">
                <a:latin typeface="Raleway"/>
                <a:ea typeface="Raleway"/>
                <a:cs typeface="Raleway"/>
                <a:sym typeface="Raleway"/>
              </a:rPr>
              <a:t>Location (Place)-Level Data</a:t>
            </a:r>
            <a:r>
              <a:rPr lang="en-US" sz="1800">
                <a:latin typeface="Raleway"/>
                <a:ea typeface="Raleway"/>
                <a:cs typeface="Raleway"/>
                <a:sym typeface="Raleway"/>
              </a:rPr>
              <a:t> (Places of Worship, SNAP Providers, Social Service Locations)</a:t>
            </a:r>
            <a:endParaRPr sz="1800">
              <a:latin typeface="Raleway"/>
              <a:ea typeface="Raleway"/>
              <a:cs typeface="Raleway"/>
              <a:sym typeface="Raleway"/>
            </a:endParaRPr>
          </a:p>
          <a:p>
            <a:pPr indent="-342900" lvl="1" marL="914400" rtl="0" algn="l">
              <a:lnSpc>
                <a:spcPct val="115000"/>
              </a:lnSpc>
              <a:spcBef>
                <a:spcPts val="1000"/>
              </a:spcBef>
              <a:spcAft>
                <a:spcPts val="0"/>
              </a:spcAft>
              <a:buSzPts val="1800"/>
              <a:buChar char="•"/>
            </a:pPr>
            <a:r>
              <a:rPr b="1" lang="en-US" sz="1800">
                <a:latin typeface="Raleway"/>
                <a:ea typeface="Raleway"/>
                <a:cs typeface="Raleway"/>
                <a:sym typeface="Raleway"/>
              </a:rPr>
              <a:t>Sub-County-Level Data</a:t>
            </a:r>
            <a:r>
              <a:rPr lang="en-US" sz="1800">
                <a:latin typeface="Raleway"/>
                <a:ea typeface="Raleway"/>
                <a:cs typeface="Raleway"/>
                <a:sym typeface="Raleway"/>
              </a:rPr>
              <a:t> (Block Groups, Water Districts, School Boundaries)</a:t>
            </a:r>
            <a:endParaRPr sz="1800">
              <a:latin typeface="Raleway"/>
              <a:ea typeface="Raleway"/>
              <a:cs typeface="Raleway"/>
              <a:sym typeface="Raleway"/>
            </a:endParaRPr>
          </a:p>
          <a:p>
            <a:pPr indent="-342900" lvl="1" marL="914400" rtl="0" algn="l">
              <a:lnSpc>
                <a:spcPct val="115000"/>
              </a:lnSpc>
              <a:spcBef>
                <a:spcPts val="1000"/>
              </a:spcBef>
              <a:spcAft>
                <a:spcPts val="1000"/>
              </a:spcAft>
              <a:buSzPts val="1800"/>
              <a:buChar char="•"/>
            </a:pPr>
            <a:r>
              <a:rPr b="1" lang="en-US" sz="1800">
                <a:latin typeface="Raleway"/>
                <a:ea typeface="Raleway"/>
                <a:cs typeface="Raleway"/>
                <a:sym typeface="Raleway"/>
              </a:rPr>
              <a:t>Tools </a:t>
            </a:r>
            <a:r>
              <a:rPr lang="en-US" sz="1800">
                <a:latin typeface="Raleway"/>
                <a:ea typeface="Raleway"/>
                <a:cs typeface="Raleway"/>
                <a:sym typeface="Raleway"/>
              </a:rPr>
              <a:t>for quick descriptive analysis (Maps, Time-Series, Scatterplots</a:t>
            </a:r>
            <a:endParaRPr sz="1800">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84"/>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Project Goal(s) / Research Questions</a:t>
            </a:r>
            <a:endParaRPr/>
          </a:p>
        </p:txBody>
      </p:sp>
      <p:sp>
        <p:nvSpPr>
          <p:cNvPr id="495" name="Google Shape;495;p84"/>
          <p:cNvSpPr txBox="1"/>
          <p:nvPr>
            <p:ph idx="1" type="body"/>
          </p:nvPr>
        </p:nvSpPr>
        <p:spPr>
          <a:xfrm>
            <a:off x="788575" y="1022100"/>
            <a:ext cx="6021000" cy="51087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Raleway"/>
              <a:buChar char="•"/>
            </a:pPr>
            <a:r>
              <a:rPr lang="en-US" sz="1600">
                <a:latin typeface="Raleway"/>
                <a:ea typeface="Raleway"/>
                <a:cs typeface="Raleway"/>
                <a:sym typeface="Raleway"/>
              </a:rPr>
              <a:t>Discover possible sub-county data sources for use by VCE in creating community profiles, including:</a:t>
            </a:r>
            <a:endParaRPr sz="1600">
              <a:latin typeface="Raleway"/>
              <a:ea typeface="Raleway"/>
              <a:cs typeface="Raleway"/>
              <a:sym typeface="Raleway"/>
            </a:endParaRPr>
          </a:p>
          <a:p>
            <a:pPr indent="-317500" lvl="1" marL="914400" rtl="0" algn="l">
              <a:lnSpc>
                <a:spcPct val="115000"/>
              </a:lnSpc>
              <a:spcBef>
                <a:spcPts val="1000"/>
              </a:spcBef>
              <a:spcAft>
                <a:spcPts val="0"/>
              </a:spcAft>
              <a:buSzPts val="1400"/>
              <a:buFont typeface="Raleway"/>
              <a:buChar char="•"/>
            </a:pPr>
            <a:r>
              <a:rPr b="1" lang="en-US" sz="1400">
                <a:latin typeface="Raleway"/>
                <a:ea typeface="Raleway"/>
                <a:cs typeface="Raleway"/>
                <a:sym typeface="Raleway"/>
              </a:rPr>
              <a:t>Radon Levels</a:t>
            </a:r>
            <a:endParaRPr b="1" sz="1400">
              <a:latin typeface="Raleway"/>
              <a:ea typeface="Raleway"/>
              <a:cs typeface="Raleway"/>
              <a:sym typeface="Raleway"/>
            </a:endParaRPr>
          </a:p>
          <a:p>
            <a:pPr indent="-317500" lvl="1" marL="914400" rtl="0" algn="l">
              <a:lnSpc>
                <a:spcPct val="115000"/>
              </a:lnSpc>
              <a:spcBef>
                <a:spcPts val="500"/>
              </a:spcBef>
              <a:spcAft>
                <a:spcPts val="0"/>
              </a:spcAft>
              <a:buSzPts val="1400"/>
              <a:buFont typeface="Raleway"/>
              <a:buChar char="•"/>
            </a:pPr>
            <a:r>
              <a:rPr b="1" lang="en-US" sz="1400">
                <a:latin typeface="Raleway"/>
                <a:ea typeface="Raleway"/>
                <a:cs typeface="Raleway"/>
                <a:sym typeface="Raleway"/>
              </a:rPr>
              <a:t>Active Coal Mine Locations</a:t>
            </a:r>
            <a:endParaRPr b="1" sz="1400">
              <a:latin typeface="Raleway"/>
              <a:ea typeface="Raleway"/>
              <a:cs typeface="Raleway"/>
              <a:sym typeface="Raleway"/>
            </a:endParaRPr>
          </a:p>
          <a:p>
            <a:pPr indent="-317500" lvl="1" marL="914400" rtl="0" algn="l">
              <a:lnSpc>
                <a:spcPct val="115000"/>
              </a:lnSpc>
              <a:spcBef>
                <a:spcPts val="500"/>
              </a:spcBef>
              <a:spcAft>
                <a:spcPts val="0"/>
              </a:spcAft>
              <a:buSzPts val="1400"/>
              <a:buFont typeface="Raleway"/>
              <a:buChar char="•"/>
            </a:pPr>
            <a:r>
              <a:rPr b="1" lang="en-US" sz="1400">
                <a:latin typeface="Raleway"/>
                <a:ea typeface="Raleway"/>
                <a:cs typeface="Raleway"/>
                <a:sym typeface="Raleway"/>
              </a:rPr>
              <a:t>Water Quality (Rivers)</a:t>
            </a:r>
            <a:endParaRPr b="1" sz="1400">
              <a:latin typeface="Raleway"/>
              <a:ea typeface="Raleway"/>
              <a:cs typeface="Raleway"/>
              <a:sym typeface="Raleway"/>
            </a:endParaRPr>
          </a:p>
          <a:p>
            <a:pPr indent="-317500" lvl="1" marL="914400" rtl="0" algn="l">
              <a:lnSpc>
                <a:spcPct val="115000"/>
              </a:lnSpc>
              <a:spcBef>
                <a:spcPts val="500"/>
              </a:spcBef>
              <a:spcAft>
                <a:spcPts val="0"/>
              </a:spcAft>
              <a:buSzPts val="1400"/>
              <a:buFont typeface="Raleway"/>
              <a:buChar char="•"/>
            </a:pPr>
            <a:r>
              <a:rPr b="1" lang="en-US" sz="1400">
                <a:latin typeface="Raleway"/>
                <a:ea typeface="Raleway"/>
                <a:cs typeface="Raleway"/>
                <a:sym typeface="Raleway"/>
              </a:rPr>
              <a:t>Water Quality (Treatment Plants)</a:t>
            </a:r>
            <a:endParaRPr b="1" sz="1400">
              <a:latin typeface="Raleway"/>
              <a:ea typeface="Raleway"/>
              <a:cs typeface="Raleway"/>
              <a:sym typeface="Raleway"/>
            </a:endParaRPr>
          </a:p>
          <a:p>
            <a:pPr indent="-317500" lvl="1" marL="914400" rtl="0" algn="l">
              <a:lnSpc>
                <a:spcPct val="115000"/>
              </a:lnSpc>
              <a:spcBef>
                <a:spcPts val="500"/>
              </a:spcBef>
              <a:spcAft>
                <a:spcPts val="0"/>
              </a:spcAft>
              <a:buSzPts val="1400"/>
              <a:buFont typeface="Raleway"/>
              <a:buChar char="•"/>
            </a:pPr>
            <a:r>
              <a:rPr b="1" lang="en-US" sz="1400">
                <a:latin typeface="Raleway"/>
                <a:ea typeface="Raleway"/>
                <a:cs typeface="Raleway"/>
                <a:sym typeface="Raleway"/>
              </a:rPr>
              <a:t>Soil Status Quality</a:t>
            </a:r>
            <a:endParaRPr b="1" sz="1400">
              <a:latin typeface="Raleway"/>
              <a:ea typeface="Raleway"/>
              <a:cs typeface="Raleway"/>
              <a:sym typeface="Raleway"/>
            </a:endParaRPr>
          </a:p>
          <a:p>
            <a:pPr indent="-330200" lvl="0" marL="457200" rtl="0" algn="l">
              <a:lnSpc>
                <a:spcPct val="115000"/>
              </a:lnSpc>
              <a:spcBef>
                <a:spcPts val="1000"/>
              </a:spcBef>
              <a:spcAft>
                <a:spcPts val="0"/>
              </a:spcAft>
              <a:buSzPts val="1600"/>
              <a:buFont typeface="Raleway"/>
              <a:buChar char="•"/>
            </a:pPr>
            <a:r>
              <a:rPr lang="en-US" sz="1600">
                <a:latin typeface="Raleway"/>
                <a:ea typeface="Raleway"/>
                <a:cs typeface="Raleway"/>
                <a:sym typeface="Raleway"/>
              </a:rPr>
              <a:t>Profile discovered data sources quality, structure, provenance and metadata</a:t>
            </a:r>
            <a:endParaRPr sz="1600">
              <a:latin typeface="Raleway"/>
              <a:ea typeface="Raleway"/>
              <a:cs typeface="Raleway"/>
              <a:sym typeface="Raleway"/>
            </a:endParaRPr>
          </a:p>
          <a:p>
            <a:pPr indent="-330200" lvl="0" marL="457200" rtl="0" algn="l">
              <a:lnSpc>
                <a:spcPct val="115000"/>
              </a:lnSpc>
              <a:spcBef>
                <a:spcPts val="1000"/>
              </a:spcBef>
              <a:spcAft>
                <a:spcPts val="0"/>
              </a:spcAft>
              <a:buSzPts val="1600"/>
              <a:buFont typeface="Raleway"/>
              <a:buChar char="•"/>
            </a:pPr>
            <a:r>
              <a:rPr lang="en-US" sz="1600">
                <a:latin typeface="Raleway"/>
                <a:ea typeface="Raleway"/>
                <a:cs typeface="Raleway"/>
                <a:sym typeface="Raleway"/>
              </a:rPr>
              <a:t>Determine necessary transformations for data re-purposing and overall data source fitness to support VCE goals</a:t>
            </a:r>
            <a:endParaRPr sz="1600">
              <a:latin typeface="Raleway"/>
              <a:ea typeface="Raleway"/>
              <a:cs typeface="Raleway"/>
              <a:sym typeface="Raleway"/>
            </a:endParaRPr>
          </a:p>
          <a:p>
            <a:pPr indent="-330200" lvl="0" marL="457200" rtl="0" algn="l">
              <a:lnSpc>
                <a:spcPct val="115000"/>
              </a:lnSpc>
              <a:spcBef>
                <a:spcPts val="1000"/>
              </a:spcBef>
              <a:spcAft>
                <a:spcPts val="1000"/>
              </a:spcAft>
              <a:buSzPts val="1600"/>
              <a:buChar char="•"/>
            </a:pPr>
            <a:r>
              <a:rPr lang="en-US" sz="1600">
                <a:latin typeface="Raleway"/>
                <a:ea typeface="Raleway"/>
                <a:cs typeface="Raleway"/>
                <a:sym typeface="Raleway"/>
              </a:rPr>
              <a:t>Incorporate new data into dashboard; create new dashboard tools</a:t>
            </a:r>
            <a:br>
              <a:rPr lang="en-US" sz="1600"/>
            </a:br>
            <a:endParaRPr sz="1600"/>
          </a:p>
        </p:txBody>
      </p:sp>
      <p:pic>
        <p:nvPicPr>
          <p:cNvPr id="496" name="Google Shape;496;p84"/>
          <p:cNvPicPr preferRelativeResize="0"/>
          <p:nvPr/>
        </p:nvPicPr>
        <p:blipFill>
          <a:blip r:embed="rId3">
            <a:alphaModFix/>
          </a:blip>
          <a:stretch>
            <a:fillRect/>
          </a:stretch>
        </p:blipFill>
        <p:spPr>
          <a:xfrm>
            <a:off x="6956354" y="1146650"/>
            <a:ext cx="4740197" cy="49245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00" name="Shape 500"/>
        <p:cNvGrpSpPr/>
        <p:nvPr/>
      </p:nvGrpSpPr>
      <p:grpSpPr>
        <a:xfrm>
          <a:off x="0" y="0"/>
          <a:ext cx="0" cy="0"/>
          <a:chOff x="0" y="0"/>
          <a:chExt cx="0" cy="0"/>
        </a:xfrm>
      </p:grpSpPr>
      <p:sp>
        <p:nvSpPr>
          <p:cNvPr id="501" name="Google Shape;501;p85"/>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Arlington Equity Composite Indicators</a:t>
            </a:r>
            <a:endParaRPr b="1" i="0" sz="3200" u="none" cap="none" strike="noStrike">
              <a:solidFill>
                <a:schemeClr val="dk2"/>
              </a:solidFill>
              <a:latin typeface="Raleway"/>
              <a:ea typeface="Raleway"/>
              <a:cs typeface="Raleway"/>
              <a:sym typeface="Raleway"/>
            </a:endParaRPr>
          </a:p>
        </p:txBody>
      </p:sp>
      <p:sp>
        <p:nvSpPr>
          <p:cNvPr id="502" name="Google Shape;502;p85"/>
          <p:cNvSpPr txBox="1"/>
          <p:nvPr>
            <p:ph idx="1" type="subTitle"/>
          </p:nvPr>
        </p:nvSpPr>
        <p:spPr>
          <a:xfrm>
            <a:off x="296454" y="3653146"/>
            <a:ext cx="10529100" cy="1655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PI</a:t>
            </a:r>
            <a:r>
              <a:rPr b="1" lang="en-US"/>
              <a:t>: </a:t>
            </a:r>
            <a:r>
              <a:rPr lang="en-US"/>
              <a:t>Vicki Lancaster</a:t>
            </a:r>
            <a:endParaRPr b="1"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chemeClr val="dk2"/>
              </a:buClr>
              <a:buFont typeface="Arial"/>
              <a:buNone/>
            </a:pPr>
            <a:r>
              <a:rPr b="1" lang="en-US"/>
              <a:t>Team</a:t>
            </a:r>
            <a:r>
              <a:rPr b="1" i="0" lang="en-US" sz="2400" u="none" cap="none" strike="noStrike">
                <a:solidFill>
                  <a:schemeClr val="dk2"/>
                </a:solidFill>
                <a:latin typeface="Trebuchet MS"/>
                <a:ea typeface="Trebuchet MS"/>
                <a:cs typeface="Trebuchet MS"/>
                <a:sym typeface="Trebuchet MS"/>
              </a:rPr>
              <a:t>: </a:t>
            </a:r>
            <a:r>
              <a:rPr b="0" i="0" lang="en-US" sz="2400" u="none" cap="none" strike="noStrike">
                <a:solidFill>
                  <a:schemeClr val="dk2"/>
                </a:solidFill>
                <a:latin typeface="Trebuchet MS"/>
                <a:ea typeface="Trebuchet MS"/>
                <a:cs typeface="Trebuchet MS"/>
                <a:sym typeface="Trebuchet MS"/>
              </a:rPr>
              <a:t>Stephanie Shipp, Josh Goldstein and Brian Goode</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a:t>
            </a:r>
            <a:r>
              <a:rPr lang="en-US"/>
              <a:t> Nathanial Root, Jose Quinonez, and Cheryl Ramp</a:t>
            </a:r>
            <a:br>
              <a:rPr lang="en-US"/>
            </a:br>
            <a:r>
              <a:rPr lang="en-US"/>
              <a:t>Community Progress Network </a:t>
            </a:r>
            <a:endParaRPr b="0" i="0" sz="24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86"/>
          <p:cNvSpPr txBox="1"/>
          <p:nvPr>
            <p:ph type="title"/>
          </p:nvPr>
        </p:nvSpPr>
        <p:spPr>
          <a:xfrm>
            <a:off x="443754" y="37578"/>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508" name="Google Shape;508;p86"/>
          <p:cNvSpPr txBox="1"/>
          <p:nvPr>
            <p:ph idx="1" type="body"/>
          </p:nvPr>
        </p:nvSpPr>
        <p:spPr>
          <a:xfrm>
            <a:off x="950935" y="1172657"/>
            <a:ext cx="10485328" cy="459889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0" i="0" lang="en-US" sz="2800" u="none" cap="none" strike="noStrike">
                <a:solidFill>
                  <a:schemeClr val="dk2"/>
                </a:solidFill>
                <a:latin typeface="Trebuchet MS"/>
                <a:ea typeface="Trebuchet MS"/>
                <a:cs typeface="Trebuchet MS"/>
                <a:sym typeface="Trebuchet MS"/>
              </a:rPr>
              <a:t>The following questions will help direct the data discovery process – needs assessment for various populations: </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childcare services are available to low income residents for children ages 0-5 years?</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summer childcare services are there for low income families?</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do low income middle school children go after school, what programs are available to them?</a:t>
            </a:r>
            <a:endParaRPr/>
          </a:p>
          <a:p>
            <a:pPr indent="-228600" lvl="0" marL="228600" marR="0" rtl="0" algn="l">
              <a:lnSpc>
                <a:spcPct val="90000"/>
              </a:lnSpc>
              <a:spcBef>
                <a:spcPts val="1000"/>
              </a:spcBef>
              <a:spcAft>
                <a:spcPts val="0"/>
              </a:spcAft>
              <a:buClr>
                <a:schemeClr val="dk2"/>
              </a:buClr>
              <a:buSzPts val="2800"/>
              <a:buFont typeface="Arial"/>
              <a:buChar char="•"/>
            </a:pPr>
            <a:r>
              <a:rPr b="0" i="0" lang="en-US" sz="2800" u="none" cap="none" strike="noStrike">
                <a:solidFill>
                  <a:schemeClr val="dk2"/>
                </a:solidFill>
                <a:latin typeface="Trebuchet MS"/>
                <a:ea typeface="Trebuchet MS"/>
                <a:cs typeface="Trebuchet MS"/>
                <a:sym typeface="Trebuchet MS"/>
              </a:rPr>
              <a:t>What library services would better serve the elderly and immigrant populations?</a:t>
            </a:r>
            <a:endParaRPr/>
          </a:p>
          <a:p>
            <a:pPr indent="-50800" lvl="0" marL="228600" marR="0" rtl="0" algn="l">
              <a:lnSpc>
                <a:spcPct val="90000"/>
              </a:lnSpc>
              <a:spcBef>
                <a:spcPts val="1000"/>
              </a:spcBef>
              <a:spcAft>
                <a:spcPts val="0"/>
              </a:spcAft>
              <a:buClr>
                <a:schemeClr val="dk2"/>
              </a:buClr>
              <a:buSzPts val="2800"/>
              <a:buFont typeface="Arial"/>
              <a:buNone/>
            </a:pPr>
            <a:r>
              <a:t/>
            </a:r>
            <a:endParaRPr b="0" i="0" sz="2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87"/>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Fitness of VDSS Administrative Data Sources to Support Household and Family Classification</a:t>
            </a:r>
            <a:endParaRPr b="1" i="0" sz="3200" u="none" cap="none" strike="noStrike">
              <a:solidFill>
                <a:schemeClr val="dk2"/>
              </a:solidFill>
              <a:latin typeface="Raleway"/>
              <a:ea typeface="Raleway"/>
              <a:cs typeface="Raleway"/>
              <a:sym typeface="Raleway"/>
            </a:endParaRPr>
          </a:p>
        </p:txBody>
      </p:sp>
      <p:sp>
        <p:nvSpPr>
          <p:cNvPr id="514" name="Google Shape;514;p87"/>
          <p:cNvSpPr txBox="1"/>
          <p:nvPr>
            <p:ph idx="1" type="subTitle"/>
          </p:nvPr>
        </p:nvSpPr>
        <p:spPr>
          <a:xfrm>
            <a:off x="443754" y="3726246"/>
            <a:ext cx="10529100" cy="1655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lang="en-US"/>
              <a:t>PI</a:t>
            </a:r>
            <a:r>
              <a:rPr b="1" i="0" lang="en-US" sz="2400" u="none" cap="none" strike="noStrike">
                <a:solidFill>
                  <a:schemeClr val="dk2"/>
                </a:solidFill>
                <a:latin typeface="Trebuchet MS"/>
                <a:ea typeface="Trebuchet MS"/>
                <a:cs typeface="Trebuchet MS"/>
                <a:sym typeface="Trebuchet MS"/>
              </a:rPr>
              <a:t>: </a:t>
            </a:r>
            <a:r>
              <a:rPr lang="en-US">
                <a:solidFill>
                  <a:srgbClr val="595959"/>
                </a:solidFill>
                <a:latin typeface="Arial"/>
                <a:ea typeface="Arial"/>
                <a:cs typeface="Arial"/>
                <a:sym typeface="Arial"/>
              </a:rPr>
              <a:t>Brian J. Goode</a:t>
            </a:r>
            <a:br>
              <a:rPr lang="en-US"/>
            </a:br>
            <a:r>
              <a:rPr b="1" lang="en-US"/>
              <a:t>Team: </a:t>
            </a:r>
            <a:r>
              <a:rPr lang="en-US"/>
              <a:t>Aaron Schroeder</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1" lang="en-US">
                <a:solidFill>
                  <a:srgbClr val="595959"/>
                </a:solidFill>
                <a:latin typeface="Arial"/>
                <a:ea typeface="Arial"/>
                <a:cs typeface="Arial"/>
                <a:sym typeface="Arial"/>
              </a:rPr>
              <a:t>Jeff Price</a:t>
            </a:r>
            <a:r>
              <a:rPr lang="en-US">
                <a:solidFill>
                  <a:srgbClr val="595959"/>
                </a:solidFill>
                <a:latin typeface="Arial"/>
                <a:ea typeface="Arial"/>
                <a:cs typeface="Arial"/>
                <a:sym typeface="Arial"/>
              </a:rPr>
              <a:t>, Director of Research and Planning, Virginia Department of Social Services</a:t>
            </a:r>
            <a:endParaRPr i="0" sz="2400" u="none" cap="none" strike="noStrike">
              <a:solidFill>
                <a:schemeClr val="dk2"/>
              </a:solidFill>
            </a:endParaRPr>
          </a:p>
        </p:txBody>
      </p:sp>
      <p:pic>
        <p:nvPicPr>
          <p:cNvPr id="515" name="Google Shape;515;p87"/>
          <p:cNvPicPr preferRelativeResize="0"/>
          <p:nvPr/>
        </p:nvPicPr>
        <p:blipFill rotWithShape="1">
          <a:blip r:embed="rId3">
            <a:alphaModFix/>
          </a:blip>
          <a:srcRect b="0" l="0" r="0" t="0"/>
          <a:stretch/>
        </p:blipFill>
        <p:spPr>
          <a:xfrm>
            <a:off x="4472796" y="5416044"/>
            <a:ext cx="2034600" cy="959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8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VDSS - VA Dept. of Social Services</a:t>
            </a:r>
            <a:endParaRPr/>
          </a:p>
        </p:txBody>
      </p:sp>
      <p:sp>
        <p:nvSpPr>
          <p:cNvPr id="521" name="Google Shape;521;p88"/>
          <p:cNvSpPr txBox="1"/>
          <p:nvPr>
            <p:ph idx="1" type="body"/>
          </p:nvPr>
        </p:nvSpPr>
        <p:spPr>
          <a:xfrm>
            <a:off x="415600" y="1633375"/>
            <a:ext cx="6393000" cy="4877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Project Need: </a:t>
            </a:r>
            <a:r>
              <a:rPr lang="en-US"/>
              <a:t>Accurately defining households and families can be critical to making informed social service public policy decisions</a:t>
            </a:r>
            <a:endParaRPr/>
          </a:p>
          <a:p>
            <a:pPr indent="0" lvl="0" marL="0" rtl="0" algn="l">
              <a:spcBef>
                <a:spcPts val="2100"/>
              </a:spcBef>
              <a:spcAft>
                <a:spcPts val="2100"/>
              </a:spcAft>
              <a:buNone/>
            </a:pPr>
            <a:r>
              <a:rPr lang="en-US"/>
              <a:t>Being able to accurately derive these classifications using already existing administrative records would preclude the need for additional resources to be allocated toward additional data collection activities.</a:t>
            </a:r>
            <a:endParaRPr/>
          </a:p>
        </p:txBody>
      </p:sp>
      <p:pic>
        <p:nvPicPr>
          <p:cNvPr id="522" name="Google Shape;522;p88"/>
          <p:cNvPicPr preferRelativeResize="0"/>
          <p:nvPr/>
        </p:nvPicPr>
        <p:blipFill>
          <a:blip r:embed="rId3">
            <a:alphaModFix/>
          </a:blip>
          <a:stretch>
            <a:fillRect/>
          </a:stretch>
        </p:blipFill>
        <p:spPr>
          <a:xfrm>
            <a:off x="6808733" y="2551100"/>
            <a:ext cx="5180067" cy="280403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8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US"/>
              <a:t>VDSS - VA Dept. of Social Services</a:t>
            </a:r>
            <a:endParaRPr/>
          </a:p>
        </p:txBody>
      </p:sp>
      <p:sp>
        <p:nvSpPr>
          <p:cNvPr id="529" name="Google Shape;529;p89"/>
          <p:cNvSpPr txBox="1"/>
          <p:nvPr>
            <p:ph idx="1" type="body"/>
          </p:nvPr>
        </p:nvSpPr>
        <p:spPr>
          <a:xfrm>
            <a:off x="415600" y="1536625"/>
            <a:ext cx="63930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US"/>
              <a:t>Project Goal: Determine the fitness of selected VDSS administrative data record systems for accurately deriving household and family classifications.</a:t>
            </a:r>
            <a:endParaRPr/>
          </a:p>
          <a:p>
            <a:pPr indent="0" lvl="0" marL="0" rtl="0" algn="l">
              <a:spcBef>
                <a:spcPts val="2100"/>
              </a:spcBef>
              <a:spcAft>
                <a:spcPts val="0"/>
              </a:spcAft>
              <a:buClr>
                <a:schemeClr val="dk1"/>
              </a:buClr>
              <a:buSzPts val="1100"/>
              <a:buFont typeface="Arial"/>
              <a:buNone/>
            </a:pPr>
            <a:r>
              <a:rPr b="1" lang="en-US"/>
              <a:t>Why you should work on this: </a:t>
            </a:r>
            <a:r>
              <a:rPr lang="en-US"/>
              <a:t>You will get a deep-dive into data management, classification algorithms, and </a:t>
            </a:r>
            <a:r>
              <a:rPr b="1" lang="en-US"/>
              <a:t>their evaluation</a:t>
            </a:r>
            <a:r>
              <a:rPr lang="en-US"/>
              <a:t>.</a:t>
            </a:r>
            <a:endParaRPr/>
          </a:p>
          <a:p>
            <a:pPr indent="0" lvl="0" marL="0" rtl="0" algn="l">
              <a:spcBef>
                <a:spcPts val="2100"/>
              </a:spcBef>
              <a:spcAft>
                <a:spcPts val="2100"/>
              </a:spcAft>
              <a:buNone/>
            </a:pPr>
            <a:r>
              <a:t/>
            </a:r>
            <a:endParaRPr/>
          </a:p>
        </p:txBody>
      </p:sp>
      <p:pic>
        <p:nvPicPr>
          <p:cNvPr id="530" name="Google Shape;530;p89"/>
          <p:cNvPicPr preferRelativeResize="0"/>
          <p:nvPr/>
        </p:nvPicPr>
        <p:blipFill>
          <a:blip r:embed="rId3">
            <a:alphaModFix/>
          </a:blip>
          <a:stretch>
            <a:fillRect/>
          </a:stretch>
        </p:blipFill>
        <p:spPr>
          <a:xfrm>
            <a:off x="6808733" y="2551100"/>
            <a:ext cx="5180067" cy="28040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45"/>
          <p:cNvSpPr txBox="1"/>
          <p:nvPr>
            <p:ph type="title"/>
          </p:nvPr>
        </p:nvSpPr>
        <p:spPr>
          <a:xfrm>
            <a:off x="443754" y="1"/>
            <a:ext cx="11322300" cy="10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US" sz="3000"/>
              <a:t>Project Goal(s) / Research Questions</a:t>
            </a:r>
            <a:endParaRPr sz="3000"/>
          </a:p>
        </p:txBody>
      </p:sp>
      <p:sp>
        <p:nvSpPr>
          <p:cNvPr id="183" name="Google Shape;183;p45"/>
          <p:cNvSpPr txBox="1"/>
          <p:nvPr>
            <p:ph idx="1" type="body"/>
          </p:nvPr>
        </p:nvSpPr>
        <p:spPr>
          <a:xfrm>
            <a:off x="788575" y="945900"/>
            <a:ext cx="6890100" cy="51087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Char char="•"/>
            </a:pPr>
            <a:r>
              <a:rPr lang="en-US" sz="1600"/>
              <a:t>Use the new </a:t>
            </a:r>
            <a:r>
              <a:rPr b="1" lang="en-US" sz="1600"/>
              <a:t>Virginia Tech Data Lake</a:t>
            </a:r>
            <a:r>
              <a:rPr lang="en-US" sz="1600"/>
              <a:t> and other available external data, to assess the potential to create new metrics to measure student success in the areas of:</a:t>
            </a:r>
            <a:endParaRPr sz="1600"/>
          </a:p>
          <a:p>
            <a:pPr indent="-330200" lvl="1" marL="914400" rtl="0" algn="l">
              <a:lnSpc>
                <a:spcPct val="115000"/>
              </a:lnSpc>
              <a:spcBef>
                <a:spcPts val="1000"/>
              </a:spcBef>
              <a:spcAft>
                <a:spcPts val="0"/>
              </a:spcAft>
              <a:buSzPts val="1600"/>
              <a:buChar char="•"/>
            </a:pPr>
            <a:r>
              <a:rPr b="1" lang="en-US" sz="1600"/>
              <a:t>Admissions/Acquisition:</a:t>
            </a:r>
            <a:r>
              <a:rPr lang="en-US" sz="1600"/>
              <a:t> VT currently knows a lot about students who choose to attend, but would like to know about students who were accepted but choose to attend elsewhere. Are they going up or down market?</a:t>
            </a:r>
            <a:endParaRPr sz="1600"/>
          </a:p>
          <a:p>
            <a:pPr indent="-330200" lvl="1" marL="914400" rtl="0" algn="l">
              <a:lnSpc>
                <a:spcPct val="115000"/>
              </a:lnSpc>
              <a:spcBef>
                <a:spcPts val="1000"/>
              </a:spcBef>
              <a:spcAft>
                <a:spcPts val="0"/>
              </a:spcAft>
              <a:buSzPts val="1600"/>
              <a:buChar char="•"/>
            </a:pPr>
            <a:r>
              <a:rPr b="1" lang="en-US" sz="1600"/>
              <a:t>Student Progression/Success:</a:t>
            </a:r>
            <a:r>
              <a:rPr lang="en-US" sz="1600"/>
              <a:t> Are VT students on predicted trajectory towards their degrees? Are they graduating on time?</a:t>
            </a:r>
            <a:endParaRPr sz="1600"/>
          </a:p>
          <a:p>
            <a:pPr indent="-330200" lvl="1" marL="914400" rtl="0" algn="l">
              <a:lnSpc>
                <a:spcPct val="115000"/>
              </a:lnSpc>
              <a:spcBef>
                <a:spcPts val="1000"/>
              </a:spcBef>
              <a:spcAft>
                <a:spcPts val="0"/>
              </a:spcAft>
              <a:buSzPts val="1600"/>
              <a:buChar char="•"/>
            </a:pPr>
            <a:r>
              <a:rPr b="1" lang="en-US" sz="1600"/>
              <a:t>Post-Graduation Success:</a:t>
            </a:r>
            <a:r>
              <a:rPr lang="en-US" sz="1600"/>
              <a:t> VT currently conducts a survey approximately 6 months after graduation to determine whether a student is employed, in graduate school, or doing something else? The response rate is currently 50-60% - is there a different way to get a higher percentage?</a:t>
            </a:r>
            <a:endParaRPr sz="1600"/>
          </a:p>
          <a:p>
            <a:pPr indent="-330200" lvl="0" marL="457200" rtl="0" algn="l">
              <a:lnSpc>
                <a:spcPct val="115000"/>
              </a:lnSpc>
              <a:spcBef>
                <a:spcPts val="1000"/>
              </a:spcBef>
              <a:spcAft>
                <a:spcPts val="1000"/>
              </a:spcAft>
              <a:buSzPts val="1600"/>
              <a:buChar char="•"/>
            </a:pPr>
            <a:r>
              <a:rPr lang="en-US" sz="1600"/>
              <a:t>From this assessment, </a:t>
            </a:r>
            <a:r>
              <a:rPr b="1" lang="en-US" sz="1600"/>
              <a:t>one or two new metrics of student success</a:t>
            </a:r>
            <a:r>
              <a:rPr lang="en-US" sz="1600"/>
              <a:t> will be chosen, developed, and analyzed.</a:t>
            </a:r>
            <a:endParaRPr sz="1600"/>
          </a:p>
        </p:txBody>
      </p:sp>
      <p:pic>
        <p:nvPicPr>
          <p:cNvPr id="184" name="Google Shape;184;p45"/>
          <p:cNvPicPr preferRelativeResize="0"/>
          <p:nvPr/>
        </p:nvPicPr>
        <p:blipFill>
          <a:blip r:embed="rId3">
            <a:alphaModFix/>
          </a:blip>
          <a:stretch>
            <a:fillRect/>
          </a:stretch>
        </p:blipFill>
        <p:spPr>
          <a:xfrm>
            <a:off x="7846825" y="1697350"/>
            <a:ext cx="2950414" cy="1870901"/>
          </a:xfrm>
          <a:prstGeom prst="rect">
            <a:avLst/>
          </a:prstGeom>
          <a:noFill/>
          <a:ln>
            <a:noFill/>
          </a:ln>
          <a:effectLst>
            <a:outerShdw blurRad="57150" rotWithShape="0" algn="bl" dir="5400000" dist="19050">
              <a:srgbClr val="000000">
                <a:alpha val="50000"/>
              </a:srgbClr>
            </a:outerShdw>
          </a:effectLst>
        </p:spPr>
      </p:pic>
      <p:pic>
        <p:nvPicPr>
          <p:cNvPr id="185" name="Google Shape;185;p45"/>
          <p:cNvPicPr preferRelativeResize="0"/>
          <p:nvPr/>
        </p:nvPicPr>
        <p:blipFill>
          <a:blip r:embed="rId4">
            <a:alphaModFix/>
          </a:blip>
          <a:stretch>
            <a:fillRect/>
          </a:stretch>
        </p:blipFill>
        <p:spPr>
          <a:xfrm>
            <a:off x="8789575" y="2988325"/>
            <a:ext cx="2857500" cy="1695450"/>
          </a:xfrm>
          <a:prstGeom prst="rect">
            <a:avLst/>
          </a:prstGeom>
          <a:noFill/>
          <a:ln>
            <a:noFill/>
          </a:ln>
        </p:spPr>
      </p:pic>
      <p:pic>
        <p:nvPicPr>
          <p:cNvPr id="186" name="Google Shape;186;p45"/>
          <p:cNvPicPr preferRelativeResize="0"/>
          <p:nvPr/>
        </p:nvPicPr>
        <p:blipFill>
          <a:blip r:embed="rId5">
            <a:alphaModFix/>
          </a:blip>
          <a:stretch>
            <a:fillRect/>
          </a:stretch>
        </p:blipFill>
        <p:spPr>
          <a:xfrm>
            <a:off x="8124800" y="4243500"/>
            <a:ext cx="3129245" cy="1760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90"/>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Work Flow</a:t>
            </a:r>
            <a:endParaRPr/>
          </a:p>
        </p:txBody>
      </p:sp>
      <p:sp>
        <p:nvSpPr>
          <p:cNvPr id="536" name="Google Shape;536;p90"/>
          <p:cNvSpPr txBox="1"/>
          <p:nvPr/>
        </p:nvSpPr>
        <p:spPr>
          <a:xfrm>
            <a:off x="415600" y="1605733"/>
            <a:ext cx="11360700" cy="4727100"/>
          </a:xfrm>
          <a:prstGeom prst="rect">
            <a:avLst/>
          </a:prstGeom>
          <a:noFill/>
          <a:ln>
            <a:noFill/>
          </a:ln>
        </p:spPr>
        <p:txBody>
          <a:bodyPr anchorCtr="0" anchor="ctr" bIns="121900" lIns="121900" spcFirstLastPara="1" rIns="121900" wrap="square" tIns="121900">
            <a:noAutofit/>
          </a:bodyPr>
          <a:lstStyle/>
          <a:p>
            <a:pPr indent="-425450" lvl="0" marL="609600" rtl="0" algn="l">
              <a:spcBef>
                <a:spcPts val="0"/>
              </a:spcBef>
              <a:spcAft>
                <a:spcPts val="0"/>
              </a:spcAft>
              <a:buClr>
                <a:schemeClr val="dk1"/>
              </a:buClr>
              <a:buSzPts val="1900"/>
              <a:buFont typeface="Liberation Serif"/>
              <a:buAutoNum type="alphaUcParenR"/>
            </a:pPr>
            <a:r>
              <a:rPr lang="en-US" sz="1900">
                <a:solidFill>
                  <a:schemeClr val="dk1"/>
                </a:solidFill>
                <a:latin typeface="Liberation Serif"/>
                <a:ea typeface="Liberation Serif"/>
                <a:cs typeface="Liberation Serif"/>
                <a:sym typeface="Liberation Serif"/>
              </a:rPr>
              <a:t>Problem Definition</a:t>
            </a:r>
            <a:endParaRPr sz="1900">
              <a:solidFill>
                <a:schemeClr val="dk1"/>
              </a:solidFill>
              <a:latin typeface="Liberation Serif"/>
              <a:ea typeface="Liberation Serif"/>
              <a:cs typeface="Liberation Serif"/>
              <a:sym typeface="Liberation Serif"/>
            </a:endParaRPr>
          </a:p>
          <a:p>
            <a:pPr indent="-425450" lvl="1" marL="914400" rtl="0" algn="l">
              <a:spcBef>
                <a:spcPts val="0"/>
              </a:spcBef>
              <a:spcAft>
                <a:spcPts val="0"/>
              </a:spcAft>
              <a:buClr>
                <a:schemeClr val="dk1"/>
              </a:buClr>
              <a:buSzPts val="1900"/>
              <a:buFont typeface="Liberation Serif"/>
              <a:buChar char="◦"/>
            </a:pPr>
            <a:r>
              <a:rPr lang="en-US" sz="1900">
                <a:solidFill>
                  <a:schemeClr val="dk1"/>
                </a:solidFill>
                <a:latin typeface="Liberation Serif"/>
                <a:ea typeface="Liberation Serif"/>
                <a:cs typeface="Liberation Serif"/>
                <a:sym typeface="Liberation Serif"/>
              </a:rPr>
              <a:t>work with VDSS representatives and conduct literature review to best define the issue of household and family definition in social service policy making and social science research</a:t>
            </a:r>
            <a:endParaRPr sz="1900">
              <a:solidFill>
                <a:schemeClr val="dk1"/>
              </a:solidFill>
              <a:latin typeface="Liberation Serif"/>
              <a:ea typeface="Liberation Serif"/>
              <a:cs typeface="Liberation Serif"/>
              <a:sym typeface="Liberation Serif"/>
            </a:endParaRPr>
          </a:p>
          <a:p>
            <a:pPr indent="-425450" lvl="1" marL="914400" rtl="0" algn="l">
              <a:spcBef>
                <a:spcPts val="0"/>
              </a:spcBef>
              <a:spcAft>
                <a:spcPts val="0"/>
              </a:spcAft>
              <a:buClr>
                <a:schemeClr val="dk1"/>
              </a:buClr>
              <a:buSzPts val="1900"/>
              <a:buFont typeface="Liberation Serif"/>
              <a:buChar char="◦"/>
            </a:pPr>
            <a:r>
              <a:t/>
            </a:r>
            <a:endParaRPr sz="1900">
              <a:solidFill>
                <a:schemeClr val="dk1"/>
              </a:solidFill>
              <a:latin typeface="Liberation Serif"/>
              <a:ea typeface="Liberation Serif"/>
              <a:cs typeface="Liberation Serif"/>
              <a:sym typeface="Liberation Serif"/>
            </a:endParaRPr>
          </a:p>
          <a:p>
            <a:pPr indent="-425450" lvl="0" marL="609600" rtl="0" algn="l">
              <a:spcBef>
                <a:spcPts val="0"/>
              </a:spcBef>
              <a:spcAft>
                <a:spcPts val="0"/>
              </a:spcAft>
              <a:buClr>
                <a:schemeClr val="dk1"/>
              </a:buClr>
              <a:buSzPts val="1900"/>
              <a:buFont typeface="Liberation Serif"/>
              <a:buAutoNum type="alphaUcParenR"/>
            </a:pPr>
            <a:r>
              <a:rPr lang="en-US" sz="1900">
                <a:solidFill>
                  <a:schemeClr val="dk1"/>
                </a:solidFill>
                <a:latin typeface="Liberation Serif"/>
                <a:ea typeface="Liberation Serif"/>
                <a:cs typeface="Liberation Serif"/>
                <a:sym typeface="Liberation Serif"/>
              </a:rPr>
              <a:t>Data Profiling, Preparation and Exploration</a:t>
            </a:r>
            <a:endParaRPr sz="1900">
              <a:solidFill>
                <a:schemeClr val="dk1"/>
              </a:solidFill>
              <a:latin typeface="Liberation Serif"/>
              <a:ea typeface="Liberation Serif"/>
              <a:cs typeface="Liberation Serif"/>
              <a:sym typeface="Liberation Serif"/>
            </a:endParaRPr>
          </a:p>
          <a:p>
            <a:pPr indent="-425450" lvl="1" marL="914400" rtl="0" algn="l">
              <a:spcBef>
                <a:spcPts val="0"/>
              </a:spcBef>
              <a:spcAft>
                <a:spcPts val="0"/>
              </a:spcAft>
              <a:buClr>
                <a:schemeClr val="dk1"/>
              </a:buClr>
              <a:buSzPts val="1900"/>
              <a:buFont typeface="Liberation Serif"/>
              <a:buChar char="◦"/>
            </a:pPr>
            <a:r>
              <a:rPr lang="en-US" sz="1900">
                <a:solidFill>
                  <a:schemeClr val="dk1"/>
                </a:solidFill>
                <a:latin typeface="Liberation Serif"/>
                <a:ea typeface="Liberation Serif"/>
                <a:cs typeface="Liberation Serif"/>
                <a:sym typeface="Liberation Serif"/>
              </a:rPr>
              <a:t>conduct analyses of Data Structure, Data Quality, Data Provenance and Metadata</a:t>
            </a:r>
            <a:endParaRPr sz="1900">
              <a:solidFill>
                <a:schemeClr val="dk1"/>
              </a:solidFill>
              <a:latin typeface="Liberation Serif"/>
              <a:ea typeface="Liberation Serif"/>
              <a:cs typeface="Liberation Serif"/>
              <a:sym typeface="Liberation Serif"/>
            </a:endParaRPr>
          </a:p>
          <a:p>
            <a:pPr indent="-425450" lvl="1" marL="914400" rtl="0" algn="l">
              <a:spcBef>
                <a:spcPts val="0"/>
              </a:spcBef>
              <a:spcAft>
                <a:spcPts val="0"/>
              </a:spcAft>
              <a:buClr>
                <a:schemeClr val="dk1"/>
              </a:buClr>
              <a:buSzPts val="1900"/>
              <a:buFont typeface="Liberation Serif"/>
              <a:buChar char="◦"/>
            </a:pPr>
            <a:r>
              <a:rPr lang="en-US" sz="1900">
                <a:solidFill>
                  <a:schemeClr val="dk1"/>
                </a:solidFill>
                <a:latin typeface="Liberation Serif"/>
                <a:ea typeface="Liberation Serif"/>
                <a:cs typeface="Liberation Serif"/>
                <a:sym typeface="Liberation Serif"/>
              </a:rPr>
              <a:t>conduct data cleaning, transformation and restructuring as required</a:t>
            </a:r>
            <a:endParaRPr sz="1900">
              <a:solidFill>
                <a:schemeClr val="dk1"/>
              </a:solidFill>
              <a:latin typeface="Liberation Serif"/>
              <a:ea typeface="Liberation Serif"/>
              <a:cs typeface="Liberation Serif"/>
              <a:sym typeface="Liberation Serif"/>
            </a:endParaRPr>
          </a:p>
          <a:p>
            <a:pPr indent="-425450" lvl="1" marL="914400" rtl="0" algn="l">
              <a:spcBef>
                <a:spcPts val="0"/>
              </a:spcBef>
              <a:spcAft>
                <a:spcPts val="0"/>
              </a:spcAft>
              <a:buClr>
                <a:schemeClr val="dk1"/>
              </a:buClr>
              <a:buSzPts val="1900"/>
              <a:buFont typeface="Liberation Serif"/>
              <a:buChar char="◦"/>
            </a:pPr>
            <a:r>
              <a:rPr lang="en-US" sz="1900">
                <a:solidFill>
                  <a:schemeClr val="dk1"/>
                </a:solidFill>
                <a:latin typeface="Liberation Serif"/>
                <a:ea typeface="Liberation Serif"/>
                <a:cs typeface="Liberation Serif"/>
                <a:sym typeface="Liberation Serif"/>
              </a:rPr>
              <a:t>create assessment of data source fitness for supporting the accurate definition of households and families</a:t>
            </a:r>
            <a:endParaRPr sz="1900">
              <a:solidFill>
                <a:schemeClr val="dk1"/>
              </a:solidFill>
              <a:latin typeface="Liberation Serif"/>
              <a:ea typeface="Liberation Serif"/>
              <a:cs typeface="Liberation Serif"/>
              <a:sym typeface="Liberation Serif"/>
            </a:endParaRPr>
          </a:p>
          <a:p>
            <a:pPr indent="-425450" lvl="1" marL="914400" rtl="0" algn="l">
              <a:spcBef>
                <a:spcPts val="0"/>
              </a:spcBef>
              <a:spcAft>
                <a:spcPts val="0"/>
              </a:spcAft>
              <a:buClr>
                <a:schemeClr val="dk1"/>
              </a:buClr>
              <a:buSzPts val="1900"/>
              <a:buFont typeface="Liberation Serif"/>
              <a:buChar char="◦"/>
            </a:pPr>
            <a:r>
              <a:t/>
            </a:r>
            <a:endParaRPr sz="1900">
              <a:solidFill>
                <a:schemeClr val="dk1"/>
              </a:solidFill>
              <a:latin typeface="Liberation Serif"/>
              <a:ea typeface="Liberation Serif"/>
              <a:cs typeface="Liberation Serif"/>
              <a:sym typeface="Liberation Serif"/>
            </a:endParaRPr>
          </a:p>
          <a:p>
            <a:pPr indent="-425450" lvl="0" marL="609600" rtl="0" algn="l">
              <a:spcBef>
                <a:spcPts val="0"/>
              </a:spcBef>
              <a:spcAft>
                <a:spcPts val="0"/>
              </a:spcAft>
              <a:buClr>
                <a:schemeClr val="dk1"/>
              </a:buClr>
              <a:buSzPts val="1900"/>
              <a:buFont typeface="Liberation Serif"/>
              <a:buAutoNum type="alphaUcParenR"/>
            </a:pPr>
            <a:r>
              <a:rPr lang="en-US" sz="1900">
                <a:solidFill>
                  <a:schemeClr val="dk1"/>
                </a:solidFill>
                <a:latin typeface="Liberation Serif"/>
                <a:ea typeface="Liberation Serif"/>
                <a:cs typeface="Liberation Serif"/>
                <a:sym typeface="Liberation Serif"/>
              </a:rPr>
              <a:t>Data Discovery</a:t>
            </a:r>
            <a:endParaRPr sz="1900">
              <a:solidFill>
                <a:schemeClr val="dk1"/>
              </a:solidFill>
              <a:latin typeface="Liberation Serif"/>
              <a:ea typeface="Liberation Serif"/>
              <a:cs typeface="Liberation Serif"/>
              <a:sym typeface="Liberation Serif"/>
            </a:endParaRPr>
          </a:p>
          <a:p>
            <a:pPr indent="-425450" lvl="1" marL="914400" rtl="0" algn="l">
              <a:spcBef>
                <a:spcPts val="0"/>
              </a:spcBef>
              <a:spcAft>
                <a:spcPts val="0"/>
              </a:spcAft>
              <a:buClr>
                <a:schemeClr val="dk1"/>
              </a:buClr>
              <a:buSzPts val="1900"/>
              <a:buFont typeface="Liberation Serif"/>
              <a:buChar char="◦"/>
            </a:pPr>
            <a:r>
              <a:rPr lang="en-US" sz="1900">
                <a:solidFill>
                  <a:schemeClr val="dk1"/>
                </a:solidFill>
                <a:latin typeface="Liberation Serif"/>
                <a:ea typeface="Liberation Serif"/>
                <a:cs typeface="Liberation Serif"/>
                <a:sym typeface="Liberation Serif"/>
              </a:rPr>
              <a:t>conduct process of discovery, as necessary, of additional data sources that, when used in conjunction with OASIS and/or VaCMS data may support a more accurate definition of households and families.</a:t>
            </a:r>
            <a:endParaRPr sz="1900">
              <a:solidFill>
                <a:schemeClr val="dk1"/>
              </a:solidFill>
              <a:latin typeface="Liberation Serif"/>
              <a:ea typeface="Liberation Serif"/>
              <a:cs typeface="Liberation Serif"/>
              <a:sym typeface="Liberation Serif"/>
            </a:endParaRPr>
          </a:p>
          <a:p>
            <a:pPr indent="-425450" lvl="1" marL="914400" rtl="0" algn="l">
              <a:spcBef>
                <a:spcPts val="0"/>
              </a:spcBef>
              <a:spcAft>
                <a:spcPts val="0"/>
              </a:spcAft>
              <a:buClr>
                <a:schemeClr val="dk1"/>
              </a:buClr>
              <a:buSzPts val="1900"/>
              <a:buFont typeface="Liberation Serif"/>
              <a:buChar char="◦"/>
            </a:pPr>
            <a:r>
              <a:t/>
            </a:r>
            <a:endParaRPr sz="1900">
              <a:solidFill>
                <a:schemeClr val="dk1"/>
              </a:solidFill>
              <a:latin typeface="Liberation Serif"/>
              <a:ea typeface="Liberation Serif"/>
              <a:cs typeface="Liberation Serif"/>
              <a:sym typeface="Liberation Serif"/>
            </a:endParaRPr>
          </a:p>
          <a:p>
            <a:pPr indent="-425450" lvl="0" marL="609600" rtl="0" algn="l">
              <a:spcBef>
                <a:spcPts val="0"/>
              </a:spcBef>
              <a:spcAft>
                <a:spcPts val="0"/>
              </a:spcAft>
              <a:buClr>
                <a:schemeClr val="dk1"/>
              </a:buClr>
              <a:buSzPts val="1900"/>
              <a:buFont typeface="Liberation Serif"/>
              <a:buAutoNum type="alphaUcParenR"/>
            </a:pPr>
            <a:r>
              <a:rPr lang="en-US" sz="1900">
                <a:solidFill>
                  <a:schemeClr val="dk1"/>
                </a:solidFill>
                <a:latin typeface="Liberation Serif"/>
                <a:ea typeface="Liberation Serif"/>
                <a:cs typeface="Liberation Serif"/>
                <a:sym typeface="Liberation Serif"/>
              </a:rPr>
              <a:t>Metric Creation and Validation</a:t>
            </a:r>
            <a:endParaRPr sz="1900">
              <a:solidFill>
                <a:schemeClr val="dk1"/>
              </a:solidFill>
              <a:latin typeface="Liberation Serif"/>
              <a:ea typeface="Liberation Serif"/>
              <a:cs typeface="Liberation Serif"/>
              <a:sym typeface="Liberation Serif"/>
            </a:endParaRPr>
          </a:p>
          <a:p>
            <a:pPr indent="-425450" lvl="1" marL="914400" rtl="0" algn="l">
              <a:spcBef>
                <a:spcPts val="0"/>
              </a:spcBef>
              <a:spcAft>
                <a:spcPts val="0"/>
              </a:spcAft>
              <a:buClr>
                <a:schemeClr val="dk1"/>
              </a:buClr>
              <a:buSzPts val="1900"/>
              <a:buFont typeface="Liberation Serif"/>
              <a:buChar char="◦"/>
            </a:pPr>
            <a:r>
              <a:rPr lang="en-US" sz="1900">
                <a:solidFill>
                  <a:schemeClr val="dk1"/>
                </a:solidFill>
                <a:latin typeface="Liberation Serif"/>
                <a:ea typeface="Liberation Serif"/>
                <a:cs typeface="Liberation Serif"/>
                <a:sym typeface="Liberation Serif"/>
              </a:rPr>
              <a:t>create and assess the accuracy and potential utility of new household and family definitions supported by the OASIS and VaCMS (and potentially other) data systems.</a:t>
            </a:r>
            <a:endParaRPr sz="1900">
              <a:solidFill>
                <a:schemeClr val="dk1"/>
              </a:solidFill>
              <a:latin typeface="Liberation Serif"/>
              <a:ea typeface="Liberation Serif"/>
              <a:cs typeface="Liberation Serif"/>
              <a:sym typeface="Liberation Serif"/>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91"/>
          <p:cNvSpPr txBox="1"/>
          <p:nvPr>
            <p:ph type="ctrTitle"/>
          </p:nvPr>
        </p:nvSpPr>
        <p:spPr>
          <a:xfrm>
            <a:off x="443754" y="537882"/>
            <a:ext cx="6885000" cy="285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3200"/>
              <a:t>UMFS - United Methodist Foster Services</a:t>
            </a:r>
            <a:endParaRPr b="1" i="0" sz="3200" u="none" cap="none" strike="noStrike">
              <a:solidFill>
                <a:schemeClr val="dk2"/>
              </a:solidFill>
              <a:latin typeface="Raleway"/>
              <a:ea typeface="Raleway"/>
              <a:cs typeface="Raleway"/>
              <a:sym typeface="Raleway"/>
            </a:endParaRPr>
          </a:p>
        </p:txBody>
      </p:sp>
      <p:sp>
        <p:nvSpPr>
          <p:cNvPr id="542" name="Google Shape;542;p91"/>
          <p:cNvSpPr txBox="1"/>
          <p:nvPr>
            <p:ph idx="1" type="subTitle"/>
          </p:nvPr>
        </p:nvSpPr>
        <p:spPr>
          <a:xfrm>
            <a:off x="443754" y="3726246"/>
            <a:ext cx="10529100" cy="1655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Font typeface="Arial"/>
              <a:buNone/>
            </a:pPr>
            <a:r>
              <a:rPr b="1" lang="en-US"/>
              <a:t>PI</a:t>
            </a:r>
            <a:r>
              <a:rPr b="1" i="0" lang="en-US" sz="2400" u="none" cap="none" strike="noStrike">
                <a:solidFill>
                  <a:schemeClr val="dk2"/>
                </a:solidFill>
                <a:latin typeface="Trebuchet MS"/>
                <a:ea typeface="Trebuchet MS"/>
                <a:cs typeface="Trebuchet MS"/>
                <a:sym typeface="Trebuchet MS"/>
              </a:rPr>
              <a:t>: </a:t>
            </a:r>
            <a:r>
              <a:rPr lang="en-US">
                <a:solidFill>
                  <a:srgbClr val="595959"/>
                </a:solidFill>
                <a:latin typeface="Arial"/>
                <a:ea typeface="Arial"/>
                <a:cs typeface="Arial"/>
                <a:sym typeface="Arial"/>
              </a:rPr>
              <a:t>Brian J. Goode</a:t>
            </a:r>
            <a:br>
              <a:rPr lang="en-US"/>
            </a:br>
            <a:r>
              <a:rPr b="1" lang="en-US"/>
              <a:t>Team: </a:t>
            </a:r>
            <a:r>
              <a:rPr lang="en-US"/>
              <a:t>Josh Goldstein</a:t>
            </a:r>
            <a:endParaRPr b="0" i="0" sz="24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dk2"/>
              </a:buClr>
              <a:buFont typeface="Arial"/>
              <a:buNone/>
            </a:pPr>
            <a:r>
              <a:rPr b="1" i="0" lang="en-US" sz="2400" u="none" cap="none" strike="noStrike">
                <a:solidFill>
                  <a:schemeClr val="dk2"/>
                </a:solidFill>
                <a:latin typeface="Trebuchet MS"/>
                <a:ea typeface="Trebuchet MS"/>
                <a:cs typeface="Trebuchet MS"/>
                <a:sym typeface="Trebuchet MS"/>
              </a:rPr>
              <a:t>Sponsor: </a:t>
            </a:r>
            <a:r>
              <a:rPr b="1" lang="en-US">
                <a:solidFill>
                  <a:srgbClr val="595959"/>
                </a:solidFill>
                <a:latin typeface="Arial"/>
                <a:ea typeface="Arial"/>
                <a:cs typeface="Arial"/>
                <a:sym typeface="Arial"/>
              </a:rPr>
              <a:t>Nancy Campos</a:t>
            </a:r>
            <a:r>
              <a:rPr lang="en-US">
                <a:solidFill>
                  <a:srgbClr val="595959"/>
                </a:solidFill>
                <a:latin typeface="Arial"/>
                <a:ea typeface="Arial"/>
                <a:cs typeface="Arial"/>
                <a:sym typeface="Arial"/>
              </a:rPr>
              <a:t>, Evaluation Specialist, United Methodist Foster Services</a:t>
            </a:r>
            <a:endParaRPr b="0" i="0" sz="24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9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UMFS - United Methodist Foster Services</a:t>
            </a:r>
            <a:endParaRPr/>
          </a:p>
        </p:txBody>
      </p:sp>
      <p:sp>
        <p:nvSpPr>
          <p:cNvPr id="548" name="Google Shape;548;p92"/>
          <p:cNvSpPr txBox="1"/>
          <p:nvPr>
            <p:ph idx="1" type="body"/>
          </p:nvPr>
        </p:nvSpPr>
        <p:spPr>
          <a:xfrm>
            <a:off x="415600" y="1785767"/>
            <a:ext cx="6997500" cy="4877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@SDAL - Brian J. Goode, Josh Goldstein; </a:t>
            </a:r>
            <a:endParaRPr/>
          </a:p>
          <a:p>
            <a:pPr indent="0" lvl="0" marL="0" rtl="0" algn="l">
              <a:spcBef>
                <a:spcPts val="2100"/>
              </a:spcBef>
              <a:spcAft>
                <a:spcPts val="0"/>
              </a:spcAft>
              <a:buNone/>
            </a:pPr>
            <a:r>
              <a:rPr lang="en-US"/>
              <a:t>@UMFS: Nancy Campos, evaluation specialist.</a:t>
            </a:r>
            <a:endParaRPr/>
          </a:p>
          <a:p>
            <a:pPr indent="0" lvl="0" marL="0" rtl="0" algn="l">
              <a:spcBef>
                <a:spcPts val="2100"/>
              </a:spcBef>
              <a:spcAft>
                <a:spcPts val="0"/>
              </a:spcAft>
              <a:buNone/>
            </a:pPr>
            <a:r>
              <a:rPr lang="en-US"/>
              <a:t>Project Goal: Identify potential families to target for recruitment to become foster parents to </a:t>
            </a:r>
            <a:r>
              <a:rPr b="1" lang="en-US"/>
              <a:t>reduce disruptions.</a:t>
            </a:r>
            <a:endParaRPr b="1"/>
          </a:p>
          <a:p>
            <a:pPr indent="0" lvl="0" marL="0" rtl="0" algn="l">
              <a:spcBef>
                <a:spcPts val="2100"/>
              </a:spcBef>
              <a:spcAft>
                <a:spcPts val="0"/>
              </a:spcAft>
              <a:buNone/>
            </a:pPr>
            <a:r>
              <a:rPr b="1" lang="en-US"/>
              <a:t>Why you should work on this: </a:t>
            </a:r>
            <a:r>
              <a:rPr lang="en-US"/>
              <a:t>It is the nexus of a very difficult problem with a very motivated and engaging sponsor. Also, May is national Foster Care month!</a:t>
            </a:r>
            <a:endParaRPr/>
          </a:p>
          <a:p>
            <a:pPr indent="0" lvl="0" marL="0" rtl="0" algn="l">
              <a:spcBef>
                <a:spcPts val="2100"/>
              </a:spcBef>
              <a:spcAft>
                <a:spcPts val="2100"/>
              </a:spcAft>
              <a:buNone/>
            </a:pPr>
            <a:r>
              <a:t/>
            </a:r>
            <a:endParaRPr/>
          </a:p>
        </p:txBody>
      </p:sp>
      <p:pic>
        <p:nvPicPr>
          <p:cNvPr id="549" name="Google Shape;549;p92"/>
          <p:cNvPicPr preferRelativeResize="0"/>
          <p:nvPr/>
        </p:nvPicPr>
        <p:blipFill>
          <a:blip r:embed="rId3">
            <a:alphaModFix/>
          </a:blip>
          <a:stretch>
            <a:fillRect/>
          </a:stretch>
        </p:blipFill>
        <p:spPr>
          <a:xfrm>
            <a:off x="7869200" y="2388633"/>
            <a:ext cx="3470067" cy="2851200"/>
          </a:xfrm>
          <a:prstGeom prst="rect">
            <a:avLst/>
          </a:prstGeom>
          <a:noFill/>
          <a:ln>
            <a:noFill/>
          </a:ln>
        </p:spPr>
      </p:pic>
      <p:sp>
        <p:nvSpPr>
          <p:cNvPr id="550" name="Google Shape;550;p92"/>
          <p:cNvSpPr txBox="1"/>
          <p:nvPr/>
        </p:nvSpPr>
        <p:spPr>
          <a:xfrm>
            <a:off x="7857767" y="5462400"/>
            <a:ext cx="8643600" cy="100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[source] https://umfs.org</a:t>
            </a:r>
            <a:endParaRPr sz="19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9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Data Sources</a:t>
            </a:r>
            <a:endParaRPr/>
          </a:p>
        </p:txBody>
      </p:sp>
      <p:sp>
        <p:nvSpPr>
          <p:cNvPr id="556" name="Google Shape;556;p93"/>
          <p:cNvSpPr txBox="1"/>
          <p:nvPr/>
        </p:nvSpPr>
        <p:spPr>
          <a:xfrm>
            <a:off x="1314783" y="2799700"/>
            <a:ext cx="1528500" cy="490500"/>
          </a:xfrm>
          <a:prstGeom prst="rect">
            <a:avLst/>
          </a:prstGeom>
          <a:solidFill>
            <a:srgbClr val="F9CB9C"/>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t>Inquiry</a:t>
            </a:r>
            <a:endParaRPr sz="1100"/>
          </a:p>
        </p:txBody>
      </p:sp>
      <p:sp>
        <p:nvSpPr>
          <p:cNvPr id="557" name="Google Shape;557;p93"/>
          <p:cNvSpPr txBox="1"/>
          <p:nvPr/>
        </p:nvSpPr>
        <p:spPr>
          <a:xfrm>
            <a:off x="496200" y="2309300"/>
            <a:ext cx="1528500" cy="490500"/>
          </a:xfrm>
          <a:prstGeom prst="rect">
            <a:avLst/>
          </a:prstGeom>
          <a:solidFill>
            <a:srgbClr val="C9DAF8"/>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t>Recruitment Efforts</a:t>
            </a:r>
            <a:endParaRPr sz="1100"/>
          </a:p>
        </p:txBody>
      </p:sp>
      <p:sp>
        <p:nvSpPr>
          <p:cNvPr id="558" name="Google Shape;558;p93"/>
          <p:cNvSpPr txBox="1"/>
          <p:nvPr/>
        </p:nvSpPr>
        <p:spPr>
          <a:xfrm>
            <a:off x="2133367" y="3290100"/>
            <a:ext cx="1528500" cy="490500"/>
          </a:xfrm>
          <a:prstGeom prst="rect">
            <a:avLst/>
          </a:prstGeom>
          <a:solidFill>
            <a:srgbClr val="C9DAF8"/>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t>Orientation / Mutual Assessment</a:t>
            </a:r>
            <a:endParaRPr sz="1100"/>
          </a:p>
        </p:txBody>
      </p:sp>
      <p:sp>
        <p:nvSpPr>
          <p:cNvPr id="559" name="Google Shape;559;p93"/>
          <p:cNvSpPr txBox="1"/>
          <p:nvPr/>
        </p:nvSpPr>
        <p:spPr>
          <a:xfrm>
            <a:off x="3770533" y="4270900"/>
            <a:ext cx="1528500" cy="490500"/>
          </a:xfrm>
          <a:prstGeom prst="rect">
            <a:avLst/>
          </a:prstGeom>
          <a:solidFill>
            <a:srgbClr val="C9DAF8"/>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t>Feedback Meeting</a:t>
            </a:r>
            <a:endParaRPr sz="1100"/>
          </a:p>
        </p:txBody>
      </p:sp>
      <p:sp>
        <p:nvSpPr>
          <p:cNvPr id="560" name="Google Shape;560;p93"/>
          <p:cNvSpPr txBox="1"/>
          <p:nvPr/>
        </p:nvSpPr>
        <p:spPr>
          <a:xfrm>
            <a:off x="4589117" y="4761300"/>
            <a:ext cx="1528500" cy="490500"/>
          </a:xfrm>
          <a:prstGeom prst="rect">
            <a:avLst/>
          </a:prstGeom>
          <a:solidFill>
            <a:srgbClr val="C9DAF8"/>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t>Home Study</a:t>
            </a:r>
            <a:endParaRPr sz="1100"/>
          </a:p>
        </p:txBody>
      </p:sp>
      <p:sp>
        <p:nvSpPr>
          <p:cNvPr id="561" name="Google Shape;561;p93"/>
          <p:cNvSpPr txBox="1"/>
          <p:nvPr/>
        </p:nvSpPr>
        <p:spPr>
          <a:xfrm>
            <a:off x="5407700" y="5251700"/>
            <a:ext cx="1528500" cy="490500"/>
          </a:xfrm>
          <a:prstGeom prst="rect">
            <a:avLst/>
          </a:prstGeom>
          <a:solidFill>
            <a:srgbClr val="C9DAF8"/>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t>Opening Meeting / Approval</a:t>
            </a:r>
            <a:endParaRPr sz="1100"/>
          </a:p>
        </p:txBody>
      </p:sp>
      <p:sp>
        <p:nvSpPr>
          <p:cNvPr id="562" name="Google Shape;562;p93"/>
          <p:cNvSpPr txBox="1"/>
          <p:nvPr/>
        </p:nvSpPr>
        <p:spPr>
          <a:xfrm>
            <a:off x="2951950" y="3780500"/>
            <a:ext cx="1528500" cy="490500"/>
          </a:xfrm>
          <a:prstGeom prst="rect">
            <a:avLst/>
          </a:prstGeom>
          <a:solidFill>
            <a:srgbClr val="C9DAF8"/>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t>Training</a:t>
            </a:r>
            <a:endParaRPr sz="1100"/>
          </a:p>
        </p:txBody>
      </p:sp>
      <p:sp>
        <p:nvSpPr>
          <p:cNvPr id="563" name="Google Shape;563;p93"/>
          <p:cNvSpPr/>
          <p:nvPr/>
        </p:nvSpPr>
        <p:spPr>
          <a:xfrm>
            <a:off x="5670633" y="4967367"/>
            <a:ext cx="89100" cy="89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p93"/>
          <p:cNvSpPr txBox="1"/>
          <p:nvPr/>
        </p:nvSpPr>
        <p:spPr>
          <a:xfrm>
            <a:off x="5727643" y="4806833"/>
            <a:ext cx="1096800" cy="40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900">
                <a:latin typeface="Courier New"/>
                <a:ea typeface="Courier New"/>
                <a:cs typeface="Courier New"/>
                <a:sym typeface="Courier New"/>
              </a:rPr>
              <a:t>Adjudication</a:t>
            </a:r>
            <a:endParaRPr b="1" sz="900">
              <a:latin typeface="Courier New"/>
              <a:ea typeface="Courier New"/>
              <a:cs typeface="Courier New"/>
              <a:sym typeface="Courier New"/>
            </a:endParaRPr>
          </a:p>
        </p:txBody>
      </p:sp>
      <p:sp>
        <p:nvSpPr>
          <p:cNvPr id="565" name="Google Shape;565;p93"/>
          <p:cNvSpPr txBox="1"/>
          <p:nvPr/>
        </p:nvSpPr>
        <p:spPr>
          <a:xfrm>
            <a:off x="2164246" y="2849615"/>
            <a:ext cx="1528500" cy="40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900">
                <a:latin typeface="Courier New"/>
                <a:ea typeface="Courier New"/>
                <a:cs typeface="Courier New"/>
                <a:sym typeface="Courier New"/>
              </a:rPr>
              <a:t>Phone  Screening</a:t>
            </a:r>
            <a:endParaRPr b="1" sz="900">
              <a:latin typeface="Courier New"/>
              <a:ea typeface="Courier New"/>
              <a:cs typeface="Courier New"/>
              <a:sym typeface="Courier New"/>
            </a:endParaRPr>
          </a:p>
        </p:txBody>
      </p:sp>
      <p:sp>
        <p:nvSpPr>
          <p:cNvPr id="566" name="Google Shape;566;p93"/>
          <p:cNvSpPr/>
          <p:nvPr/>
        </p:nvSpPr>
        <p:spPr>
          <a:xfrm>
            <a:off x="2114633" y="3010212"/>
            <a:ext cx="89100" cy="89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100"/>
          </a:p>
        </p:txBody>
      </p:sp>
      <p:sp>
        <p:nvSpPr>
          <p:cNvPr id="567" name="Google Shape;567;p93"/>
          <p:cNvSpPr txBox="1"/>
          <p:nvPr/>
        </p:nvSpPr>
        <p:spPr>
          <a:xfrm>
            <a:off x="6288961" y="5733182"/>
            <a:ext cx="1528500" cy="490500"/>
          </a:xfrm>
          <a:prstGeom prst="rect">
            <a:avLst/>
          </a:prstGeom>
          <a:solidFill>
            <a:srgbClr val="C9DAF8"/>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t>Successful Foster Care</a:t>
            </a:r>
            <a:endParaRPr sz="1100"/>
          </a:p>
        </p:txBody>
      </p:sp>
      <p:cxnSp>
        <p:nvCxnSpPr>
          <p:cNvPr id="568" name="Google Shape;568;p93"/>
          <p:cNvCxnSpPr>
            <a:stCxn id="569" idx="0"/>
            <a:endCxn id="569" idx="0"/>
          </p:cNvCxnSpPr>
          <p:nvPr/>
        </p:nvCxnSpPr>
        <p:spPr>
          <a:xfrm>
            <a:off x="5897421" y="5772576"/>
            <a:ext cx="0" cy="0"/>
          </a:xfrm>
          <a:prstGeom prst="straightConnector1">
            <a:avLst/>
          </a:prstGeom>
          <a:noFill/>
          <a:ln cap="flat" cmpd="sng" w="9525">
            <a:solidFill>
              <a:schemeClr val="dk2"/>
            </a:solidFill>
            <a:prstDash val="solid"/>
            <a:round/>
            <a:headEnd len="med" w="med" type="none"/>
            <a:tailEnd len="med" w="med" type="none"/>
          </a:ln>
        </p:spPr>
      </p:cxnSp>
      <p:sp>
        <p:nvSpPr>
          <p:cNvPr id="570" name="Google Shape;570;p93"/>
          <p:cNvSpPr txBox="1"/>
          <p:nvPr/>
        </p:nvSpPr>
        <p:spPr>
          <a:xfrm>
            <a:off x="2163167" y="2254433"/>
            <a:ext cx="8643600" cy="40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Philosopher"/>
                <a:ea typeface="Philosopher"/>
                <a:cs typeface="Philosopher"/>
                <a:sym typeface="Philosopher"/>
              </a:rPr>
              <a:t>Demographics - should be in SalesForce</a:t>
            </a:r>
            <a:endParaRPr sz="1600">
              <a:latin typeface="Philosopher"/>
              <a:ea typeface="Philosopher"/>
              <a:cs typeface="Philosopher"/>
              <a:sym typeface="Philosopher"/>
            </a:endParaRPr>
          </a:p>
        </p:txBody>
      </p:sp>
      <p:sp>
        <p:nvSpPr>
          <p:cNvPr id="571" name="Google Shape;571;p93"/>
          <p:cNvSpPr txBox="1"/>
          <p:nvPr/>
        </p:nvSpPr>
        <p:spPr>
          <a:xfrm>
            <a:off x="3382367" y="2762433"/>
            <a:ext cx="8643600" cy="40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600">
                <a:latin typeface="Philosopher"/>
                <a:ea typeface="Philosopher"/>
                <a:cs typeface="Philosopher"/>
                <a:sym typeface="Philosopher"/>
              </a:rPr>
              <a:t>Application (SalesForce); Referrals; E-mail; Phone Screening Results</a:t>
            </a:r>
            <a:endParaRPr b="1" sz="1600">
              <a:latin typeface="Philosopher"/>
              <a:ea typeface="Philosopher"/>
              <a:cs typeface="Philosopher"/>
              <a:sym typeface="Philosopher"/>
            </a:endParaRPr>
          </a:p>
        </p:txBody>
      </p:sp>
      <p:sp>
        <p:nvSpPr>
          <p:cNvPr id="572" name="Google Shape;572;p93"/>
          <p:cNvSpPr txBox="1"/>
          <p:nvPr/>
        </p:nvSpPr>
        <p:spPr>
          <a:xfrm>
            <a:off x="3991967" y="3270433"/>
            <a:ext cx="8643600" cy="40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600">
                <a:latin typeface="Philosopher"/>
                <a:ea typeface="Philosopher"/>
                <a:cs typeface="Philosopher"/>
                <a:sym typeface="Philosopher"/>
              </a:rPr>
              <a:t>0/1 - Family signs up for training (when; how long);</a:t>
            </a:r>
            <a:r>
              <a:rPr lang="en-US" sz="1600">
                <a:latin typeface="Philosopher"/>
                <a:ea typeface="Philosopher"/>
                <a:cs typeface="Philosopher"/>
                <a:sym typeface="Philosopher"/>
              </a:rPr>
              <a:t> mutual assessment results ???</a:t>
            </a:r>
            <a:endParaRPr sz="1600">
              <a:latin typeface="Philosopher"/>
              <a:ea typeface="Philosopher"/>
              <a:cs typeface="Philosopher"/>
              <a:sym typeface="Philosopher"/>
            </a:endParaRPr>
          </a:p>
        </p:txBody>
      </p:sp>
      <p:sp>
        <p:nvSpPr>
          <p:cNvPr id="573" name="Google Shape;573;p93"/>
          <p:cNvSpPr txBox="1"/>
          <p:nvPr/>
        </p:nvSpPr>
        <p:spPr>
          <a:xfrm>
            <a:off x="4804767" y="3778433"/>
            <a:ext cx="8643600" cy="40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Philosopher"/>
                <a:ea typeface="Philosopher"/>
                <a:cs typeface="Philosopher"/>
                <a:sym typeface="Philosopher"/>
              </a:rPr>
              <a:t>Class materials / evaluations.</a:t>
            </a:r>
            <a:endParaRPr sz="1600">
              <a:latin typeface="Philosopher"/>
              <a:ea typeface="Philosopher"/>
              <a:cs typeface="Philosopher"/>
              <a:sym typeface="Philosopher"/>
            </a:endParaRPr>
          </a:p>
        </p:txBody>
      </p:sp>
      <p:sp>
        <p:nvSpPr>
          <p:cNvPr id="574" name="Google Shape;574;p93"/>
          <p:cNvSpPr txBox="1"/>
          <p:nvPr/>
        </p:nvSpPr>
        <p:spPr>
          <a:xfrm>
            <a:off x="5719167" y="4286433"/>
            <a:ext cx="8643600" cy="40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Philosopher"/>
                <a:ea typeface="Philosopher"/>
                <a:cs typeface="Philosopher"/>
                <a:sym typeface="Philosopher"/>
              </a:rPr>
              <a:t>Weekly Follow-ups?</a:t>
            </a:r>
            <a:endParaRPr sz="1600">
              <a:latin typeface="Philosopher"/>
              <a:ea typeface="Philosopher"/>
              <a:cs typeface="Philosopher"/>
              <a:sym typeface="Philosopher"/>
            </a:endParaRPr>
          </a:p>
        </p:txBody>
      </p:sp>
      <p:sp>
        <p:nvSpPr>
          <p:cNvPr id="575" name="Google Shape;575;p93"/>
          <p:cNvSpPr txBox="1"/>
          <p:nvPr/>
        </p:nvSpPr>
        <p:spPr>
          <a:xfrm>
            <a:off x="7136667" y="4692833"/>
            <a:ext cx="2362500" cy="40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600">
                <a:latin typeface="Philosopher"/>
                <a:ea typeface="Philosopher"/>
                <a:cs typeface="Philosopher"/>
                <a:sym typeface="Philosopher"/>
              </a:rPr>
              <a:t>Home Study Narrative</a:t>
            </a:r>
            <a:endParaRPr b="1" sz="1600">
              <a:latin typeface="Philosopher"/>
              <a:ea typeface="Philosopher"/>
              <a:cs typeface="Philosopher"/>
              <a:sym typeface="Philosopher"/>
            </a:endParaRPr>
          </a:p>
        </p:txBody>
      </p:sp>
      <p:sp>
        <p:nvSpPr>
          <p:cNvPr id="576" name="Google Shape;576;p93"/>
          <p:cNvSpPr txBox="1"/>
          <p:nvPr/>
        </p:nvSpPr>
        <p:spPr>
          <a:xfrm>
            <a:off x="8022767" y="5369367"/>
            <a:ext cx="4169100" cy="6591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solidFill>
                  <a:schemeClr val="dk1"/>
                </a:solidFill>
                <a:latin typeface="Philosopher"/>
                <a:ea typeface="Philosopher"/>
                <a:cs typeface="Philosopher"/>
                <a:sym typeface="Philosopher"/>
              </a:rPr>
              <a:t>Recommendations on Child Family Can Accept </a:t>
            </a:r>
            <a:r>
              <a:rPr lang="en-US" sz="1600">
                <a:solidFill>
                  <a:schemeClr val="dk1"/>
                </a:solidFill>
                <a:latin typeface="Philosopher"/>
                <a:ea typeface="Philosopher"/>
                <a:cs typeface="Philosopher"/>
                <a:sym typeface="Philosopher"/>
              </a:rPr>
              <a:t>- this can highly impact the above - and possibly subject to external factors - e.g., emergency placements</a:t>
            </a:r>
            <a:endParaRPr sz="1600">
              <a:solidFill>
                <a:schemeClr val="dk1"/>
              </a:solidFill>
              <a:latin typeface="Philosopher"/>
              <a:ea typeface="Philosopher"/>
              <a:cs typeface="Philosopher"/>
              <a:sym typeface="Philosophe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9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Next Steps: Task List / Breakdown</a:t>
            </a:r>
            <a:endParaRPr/>
          </a:p>
        </p:txBody>
      </p:sp>
      <p:sp>
        <p:nvSpPr>
          <p:cNvPr id="582" name="Google Shape;582;p9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Task 1. Establish a set of baseline measures for proximity to core values.</a:t>
            </a:r>
            <a:endParaRPr/>
          </a:p>
          <a:p>
            <a:pPr indent="-406400" lvl="0" marL="609600" rtl="0" algn="l">
              <a:spcBef>
                <a:spcPts val="2100"/>
              </a:spcBef>
              <a:spcAft>
                <a:spcPts val="0"/>
              </a:spcAft>
              <a:buSzPts val="1600"/>
              <a:buChar char="-"/>
            </a:pPr>
            <a:r>
              <a:rPr lang="en-US" sz="1600"/>
              <a:t>Follow up with UMFS on existing questionnaires / applications</a:t>
            </a:r>
            <a:endParaRPr sz="1600"/>
          </a:p>
          <a:p>
            <a:pPr indent="0" lvl="0" marL="0" rtl="0" algn="l">
              <a:spcBef>
                <a:spcPts val="2100"/>
              </a:spcBef>
              <a:spcAft>
                <a:spcPts val="0"/>
              </a:spcAft>
              <a:buNone/>
            </a:pPr>
            <a:r>
              <a:rPr lang="en-US"/>
              <a:t>Task 2. Identify the process for decision making / inflow of foster children.</a:t>
            </a:r>
            <a:endParaRPr/>
          </a:p>
          <a:p>
            <a:pPr indent="-406400" lvl="0" marL="609600" rtl="0" algn="l">
              <a:spcBef>
                <a:spcPts val="2100"/>
              </a:spcBef>
              <a:spcAft>
                <a:spcPts val="0"/>
              </a:spcAft>
              <a:buSzPts val="1600"/>
              <a:buChar char="-"/>
            </a:pPr>
            <a:r>
              <a:rPr lang="en-US" sz="1600"/>
              <a:t>Start to build model of timelines for foster families (interactions with UMFS)</a:t>
            </a:r>
            <a:endParaRPr sz="1600"/>
          </a:p>
          <a:p>
            <a:pPr indent="0" lvl="0" marL="0" rtl="0" algn="l">
              <a:spcBef>
                <a:spcPts val="2100"/>
              </a:spcBef>
              <a:spcAft>
                <a:spcPts val="0"/>
              </a:spcAft>
              <a:buNone/>
            </a:pPr>
            <a:r>
              <a:rPr lang="en-US"/>
              <a:t>Task 3. Alternative Recruitment / Targeting Efforts</a:t>
            </a:r>
            <a:endParaRPr/>
          </a:p>
          <a:p>
            <a:pPr indent="-406400" lvl="0" marL="609600" rtl="0" algn="l">
              <a:spcBef>
                <a:spcPts val="2100"/>
              </a:spcBef>
              <a:spcAft>
                <a:spcPts val="0"/>
              </a:spcAft>
              <a:buSzPts val="1600"/>
              <a:buChar char="-"/>
            </a:pPr>
            <a:r>
              <a:rPr lang="en-US" sz="1600"/>
              <a:t>Why based on neighborhood / zip code? </a:t>
            </a:r>
            <a:endParaRPr sz="1600"/>
          </a:p>
          <a:p>
            <a:pPr indent="-406400" lvl="0" marL="609600" rtl="0" algn="l">
              <a:spcBef>
                <a:spcPts val="0"/>
              </a:spcBef>
              <a:spcAft>
                <a:spcPts val="0"/>
              </a:spcAft>
              <a:buSzPts val="1600"/>
              <a:buChar char="-"/>
            </a:pPr>
            <a:r>
              <a:rPr lang="en-US" sz="1600"/>
              <a:t>How about social networks? Research shows that foster families are more successful when someone related to them is also a foster family and / or there is substantial support.</a:t>
            </a:r>
            <a:endParaRPr sz="1600"/>
          </a:p>
          <a:p>
            <a:pPr indent="-406400" lvl="0" marL="609600" rtl="0" algn="l">
              <a:spcBef>
                <a:spcPts val="0"/>
              </a:spcBef>
              <a:spcAft>
                <a:spcPts val="0"/>
              </a:spcAft>
              <a:buSzPts val="1600"/>
              <a:buChar char="-"/>
            </a:pPr>
            <a:r>
              <a:rPr lang="en-US" sz="1600"/>
              <a:t>Data sources to identify geospatial and non-geospatial proximities of candidates not yet in the foster system.</a:t>
            </a:r>
            <a:endParaRPr sz="1600"/>
          </a:p>
          <a:p>
            <a:pPr indent="0" lvl="0" marL="0" rtl="0" algn="l">
              <a:spcBef>
                <a:spcPts val="2100"/>
              </a:spcBef>
              <a:spcAft>
                <a:spcPts val="2100"/>
              </a:spcAft>
              <a:buNone/>
            </a:pPr>
            <a:r>
              <a:rPr lang="en-US"/>
              <a:t>Task 3. Continue literature survey - learn as much as possible.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586" name="Shape 586"/>
        <p:cNvGrpSpPr/>
        <p:nvPr/>
      </p:nvGrpSpPr>
      <p:grpSpPr>
        <a:xfrm>
          <a:off x="0" y="0"/>
          <a:ext cx="0" cy="0"/>
          <a:chOff x="0" y="0"/>
          <a:chExt cx="0" cy="0"/>
        </a:xfrm>
      </p:grpSpPr>
      <p:sp>
        <p:nvSpPr>
          <p:cNvPr id="587" name="Google Shape;587;p95"/>
          <p:cNvSpPr txBox="1"/>
          <p:nvPr>
            <p:ph type="ctrTitle"/>
          </p:nvPr>
        </p:nvSpPr>
        <p:spPr>
          <a:xfrm>
            <a:off x="738394" y="1807883"/>
            <a:ext cx="6884894" cy="196147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C00000"/>
              </a:buClr>
              <a:buFont typeface="Raleway"/>
              <a:buNone/>
            </a:pPr>
            <a:r>
              <a:rPr b="1" i="0" lang="en-US" sz="3200" u="none" cap="none" strike="noStrike">
                <a:solidFill>
                  <a:srgbClr val="C00000"/>
                </a:solidFill>
                <a:latin typeface="Raleway"/>
                <a:ea typeface="Raleway"/>
                <a:cs typeface="Raleway"/>
                <a:sym typeface="Raleway"/>
              </a:rPr>
              <a:t>Now tell us which projects you’d like to work on this summer!</a:t>
            </a:r>
            <a:endParaRPr b="1" i="0" sz="3200" u="none" cap="none" strike="noStrike">
              <a:solidFill>
                <a:srgbClr val="C00000"/>
              </a:solidFill>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96"/>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600" u="none" cap="none" strike="noStrike">
                <a:solidFill>
                  <a:schemeClr val="dk2"/>
                </a:solidFill>
                <a:latin typeface="Raleway"/>
                <a:ea typeface="Raleway"/>
                <a:cs typeface="Raleway"/>
                <a:sym typeface="Raleway"/>
              </a:rPr>
              <a:t>Tips &amp; Instructions</a:t>
            </a:r>
            <a:endParaRPr b="1" i="0" sz="3600" u="none" cap="none" strike="noStrike">
              <a:solidFill>
                <a:schemeClr val="dk2"/>
              </a:solidFill>
              <a:latin typeface="Raleway"/>
              <a:ea typeface="Raleway"/>
              <a:cs typeface="Raleway"/>
              <a:sym typeface="Raleway"/>
            </a:endParaRPr>
          </a:p>
        </p:txBody>
      </p:sp>
      <p:sp>
        <p:nvSpPr>
          <p:cNvPr id="593" name="Google Shape;593;p96"/>
          <p:cNvSpPr txBox="1"/>
          <p:nvPr/>
        </p:nvSpPr>
        <p:spPr>
          <a:xfrm>
            <a:off x="664285" y="1198879"/>
            <a:ext cx="10881360" cy="4439921"/>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Read the ‘Project Descriptions’ in the Google Drive Shared Folder</a:t>
            </a:r>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Talk to Project PI’s &amp; Co-PI’s for more information</a:t>
            </a:r>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Send an email to Gizem Korkmaz (</a:t>
            </a:r>
            <a:r>
              <a:rPr lang="en-US" sz="2400" u="sng">
                <a:solidFill>
                  <a:schemeClr val="hlink"/>
                </a:solidFill>
                <a:latin typeface="Trebuchet MS"/>
                <a:ea typeface="Trebuchet MS"/>
                <a:cs typeface="Trebuchet MS"/>
                <a:sym typeface="Trebuchet MS"/>
                <a:hlinkClick r:id="rId3"/>
              </a:rPr>
              <a:t>gkorkmaz@vt.edu)</a:t>
            </a:r>
            <a:r>
              <a:rPr lang="en-US" sz="2400">
                <a:solidFill>
                  <a:schemeClr val="dk2"/>
                </a:solidFill>
                <a:latin typeface="Trebuchet MS"/>
                <a:ea typeface="Trebuchet MS"/>
                <a:cs typeface="Trebuchet MS"/>
                <a:sym typeface="Trebuchet MS"/>
              </a:rPr>
              <a:t> &amp; Aaron Schroeder (</a:t>
            </a:r>
            <a:r>
              <a:rPr lang="en-US" sz="2400" u="sng">
                <a:solidFill>
                  <a:schemeClr val="hlink"/>
                </a:solidFill>
                <a:latin typeface="Trebuchet MS"/>
                <a:ea typeface="Trebuchet MS"/>
                <a:cs typeface="Trebuchet MS"/>
                <a:sym typeface="Trebuchet MS"/>
                <a:hlinkClick r:id="rId4"/>
              </a:rPr>
              <a:t>aschroed@vt.edu)</a:t>
            </a:r>
            <a:r>
              <a:rPr lang="en-US" sz="2400">
                <a:solidFill>
                  <a:schemeClr val="dk2"/>
                </a:solidFill>
                <a:latin typeface="Trebuchet MS"/>
                <a:ea typeface="Trebuchet MS"/>
                <a:cs typeface="Trebuchet MS"/>
                <a:sym typeface="Trebuchet MS"/>
              </a:rPr>
              <a:t> indicating:</a:t>
            </a:r>
            <a:endParaRPr/>
          </a:p>
          <a:p>
            <a:pPr indent="0" lvl="0" marL="0" marR="0" rtl="0" algn="l">
              <a:lnSpc>
                <a:spcPct val="90000"/>
              </a:lnSpc>
              <a:spcBef>
                <a:spcPts val="1000"/>
              </a:spcBef>
              <a:spcAft>
                <a:spcPts val="0"/>
              </a:spcAft>
              <a:buClr>
                <a:schemeClr val="dk2"/>
              </a:buClr>
              <a:buFont typeface="Arial"/>
              <a:buNone/>
            </a:pPr>
            <a:r>
              <a:rPr lang="en-US" sz="2400">
                <a:solidFill>
                  <a:schemeClr val="dk2"/>
                </a:solidFill>
                <a:latin typeface="Trebuchet MS"/>
                <a:ea typeface="Trebuchet MS"/>
                <a:cs typeface="Trebuchet MS"/>
                <a:sym typeface="Trebuchet MS"/>
              </a:rPr>
              <a:t>	- </a:t>
            </a:r>
            <a:r>
              <a:rPr lang="en-US" sz="2400">
                <a:solidFill>
                  <a:srgbClr val="7030A0"/>
                </a:solidFill>
                <a:latin typeface="Trebuchet MS"/>
                <a:ea typeface="Trebuchet MS"/>
                <a:cs typeface="Trebuchet MS"/>
                <a:sym typeface="Trebuchet MS"/>
              </a:rPr>
              <a:t>top 4</a:t>
            </a:r>
            <a:r>
              <a:rPr lang="en-US" sz="2400">
                <a:solidFill>
                  <a:schemeClr val="dk2"/>
                </a:solidFill>
                <a:latin typeface="Trebuchet MS"/>
                <a:ea typeface="Trebuchet MS"/>
                <a:cs typeface="Trebuchet MS"/>
                <a:sym typeface="Trebuchet MS"/>
              </a:rPr>
              <a:t> project choices</a:t>
            </a:r>
            <a:endParaRPr/>
          </a:p>
          <a:p>
            <a:pPr indent="0" lvl="0" marL="0" marR="0" rtl="0" algn="l">
              <a:lnSpc>
                <a:spcPct val="90000"/>
              </a:lnSpc>
              <a:spcBef>
                <a:spcPts val="1000"/>
              </a:spcBef>
              <a:spcAft>
                <a:spcPts val="0"/>
              </a:spcAft>
              <a:buClr>
                <a:schemeClr val="dk2"/>
              </a:buClr>
              <a:buFont typeface="Arial"/>
              <a:buNone/>
            </a:pPr>
            <a:r>
              <a:rPr lang="en-US" sz="2400">
                <a:solidFill>
                  <a:schemeClr val="dk2"/>
                </a:solidFill>
                <a:latin typeface="Trebuchet MS"/>
                <a:ea typeface="Trebuchet MS"/>
                <a:cs typeface="Trebuchet MS"/>
                <a:sym typeface="Trebuchet MS"/>
              </a:rPr>
              <a:t>	- level of R (and other language) skills (</a:t>
            </a:r>
            <a:r>
              <a:rPr lang="en-US" sz="2400">
                <a:solidFill>
                  <a:srgbClr val="00B050"/>
                </a:solidFill>
                <a:latin typeface="Trebuchet MS"/>
                <a:ea typeface="Trebuchet MS"/>
                <a:cs typeface="Trebuchet MS"/>
                <a:sym typeface="Trebuchet MS"/>
              </a:rPr>
              <a:t>none/low/medium/high</a:t>
            </a:r>
            <a:r>
              <a:rPr lang="en-US" sz="2400">
                <a:solidFill>
                  <a:schemeClr val="dk2"/>
                </a:solidFill>
                <a:latin typeface="Trebuchet MS"/>
                <a:ea typeface="Trebuchet MS"/>
                <a:cs typeface="Trebuchet MS"/>
                <a:sym typeface="Trebuchet MS"/>
              </a:rPr>
              <a:t>) </a:t>
            </a:r>
            <a:endParaRPr sz="2400">
              <a:solidFill>
                <a:schemeClr val="dk2"/>
              </a:solidFill>
              <a:latin typeface="Trebuchet MS"/>
              <a:ea typeface="Trebuchet MS"/>
              <a:cs typeface="Trebuchet MS"/>
              <a:sym typeface="Trebuchet MS"/>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by </a:t>
            </a:r>
            <a:r>
              <a:rPr lang="en-US" sz="2400" u="sng">
                <a:solidFill>
                  <a:schemeClr val="dk2"/>
                </a:solidFill>
                <a:latin typeface="Trebuchet MS"/>
                <a:ea typeface="Trebuchet MS"/>
                <a:cs typeface="Trebuchet MS"/>
                <a:sym typeface="Trebuchet MS"/>
              </a:rPr>
              <a:t>9AM tomorrow, sooner the better</a:t>
            </a:r>
            <a:r>
              <a:rPr lang="en-US" sz="2400">
                <a:solidFill>
                  <a:schemeClr val="dk2"/>
                </a:solidFill>
                <a:latin typeface="Trebuchet MS"/>
                <a:ea typeface="Trebuchet MS"/>
                <a:cs typeface="Trebuchet MS"/>
                <a:sym typeface="Trebuchet MS"/>
              </a:rPr>
              <a:t>!</a:t>
            </a:r>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Talk to Gizem &amp; Aaron for suggestions, Offices 3-010 &amp; 3-030</a:t>
            </a:r>
            <a:endParaRPr/>
          </a:p>
          <a:p>
            <a:pPr indent="-342900" lvl="0" marL="342900" marR="0" rtl="0" algn="l">
              <a:lnSpc>
                <a:spcPct val="90000"/>
              </a:lnSpc>
              <a:spcBef>
                <a:spcPts val="1000"/>
              </a:spcBef>
              <a:spcAft>
                <a:spcPts val="0"/>
              </a:spcAft>
              <a:buClr>
                <a:schemeClr val="dk2"/>
              </a:buClr>
              <a:buSzPts val="2400"/>
              <a:buFont typeface="Arial"/>
              <a:buChar char="•"/>
            </a:pPr>
            <a:r>
              <a:rPr lang="en-US" sz="2400">
                <a:solidFill>
                  <a:schemeClr val="dk2"/>
                </a:solidFill>
                <a:latin typeface="Trebuchet MS"/>
                <a:ea typeface="Trebuchet MS"/>
                <a:cs typeface="Trebuchet MS"/>
                <a:sym typeface="Trebuchet MS"/>
              </a:rPr>
              <a:t>You will be assigned projects and mentors tomorrow!</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97"/>
          <p:cNvSpPr txBox="1"/>
          <p:nvPr>
            <p:ph type="title"/>
          </p:nvPr>
        </p:nvSpPr>
        <p:spPr>
          <a:xfrm>
            <a:off x="423434" y="0"/>
            <a:ext cx="11322300" cy="102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lang="en-US" sz="4000"/>
              <a:t>Projects</a:t>
            </a:r>
            <a:endParaRPr b="1" i="0" sz="4000" u="none" cap="none" strike="noStrike">
              <a:solidFill>
                <a:schemeClr val="dk2"/>
              </a:solidFill>
              <a:latin typeface="Raleway"/>
              <a:ea typeface="Raleway"/>
              <a:cs typeface="Raleway"/>
              <a:sym typeface="Raleway"/>
            </a:endParaRPr>
          </a:p>
        </p:txBody>
      </p:sp>
      <p:sp>
        <p:nvSpPr>
          <p:cNvPr id="599" name="Google Shape;599;p97"/>
          <p:cNvSpPr txBox="1"/>
          <p:nvPr>
            <p:ph idx="1" type="body"/>
          </p:nvPr>
        </p:nvSpPr>
        <p:spPr>
          <a:xfrm>
            <a:off x="612475" y="869575"/>
            <a:ext cx="11322300" cy="5721600"/>
          </a:xfrm>
          <a:prstGeom prst="rect">
            <a:avLst/>
          </a:prstGeom>
          <a:noFill/>
          <a:ln>
            <a:noFill/>
          </a:ln>
        </p:spPr>
        <p:txBody>
          <a:bodyPr anchorCtr="0" anchor="t" bIns="45700" lIns="91425" spcFirstLastPara="1" rIns="91425" wrap="square" tIns="45700">
            <a:noAutofit/>
          </a:bodyPr>
          <a:lstStyle/>
          <a:p>
            <a:pPr indent="-205105" lvl="0" marL="228600" marR="0" rtl="0" algn="l">
              <a:lnSpc>
                <a:spcPct val="70000"/>
              </a:lnSpc>
              <a:spcBef>
                <a:spcPts val="1000"/>
              </a:spcBef>
              <a:spcAft>
                <a:spcPts val="0"/>
              </a:spcAft>
              <a:buClr>
                <a:schemeClr val="dk2"/>
              </a:buClr>
              <a:buSzPts val="1800"/>
              <a:buFont typeface="Trebuchet MS"/>
              <a:buChar char="•"/>
            </a:pPr>
            <a:r>
              <a:rPr lang="en-US" sz="1800"/>
              <a:t>New Metrics for Assessing </a:t>
            </a:r>
            <a:r>
              <a:rPr lang="en-US" sz="1800">
                <a:solidFill>
                  <a:srgbClr val="C00000"/>
                </a:solidFill>
              </a:rPr>
              <a:t>Virginia Tech</a:t>
            </a:r>
            <a:r>
              <a:rPr lang="en-US" sz="1800"/>
              <a:t> Student Acquisition, Progression &amp; Success </a:t>
            </a:r>
            <a:br>
              <a:rPr lang="en-US" sz="1800"/>
            </a:br>
            <a:r>
              <a:rPr lang="en-US" sz="1800"/>
              <a:t>VT Office of the Executive Vice President and Provost</a:t>
            </a:r>
            <a:endParaRPr sz="1800"/>
          </a:p>
          <a:p>
            <a:pPr indent="-165100" lvl="0" marL="228600" rtl="0" algn="l">
              <a:lnSpc>
                <a:spcPct val="70000"/>
              </a:lnSpc>
              <a:spcBef>
                <a:spcPts val="1000"/>
              </a:spcBef>
              <a:spcAft>
                <a:spcPts val="0"/>
              </a:spcAft>
              <a:buClr>
                <a:schemeClr val="dk2"/>
              </a:buClr>
              <a:buSzPts val="1800"/>
              <a:buFont typeface="Trebuchet MS"/>
              <a:buChar char="•"/>
            </a:pPr>
            <a:r>
              <a:rPr lang="en-US" sz="1800"/>
              <a:t>National-Level Projects</a:t>
            </a:r>
            <a:endParaRPr sz="1800"/>
          </a:p>
          <a:p>
            <a:pPr indent="-177800" lvl="1" marL="685800" rtl="0" algn="l">
              <a:lnSpc>
                <a:spcPct val="115000"/>
              </a:lnSpc>
              <a:spcBef>
                <a:spcPts val="0"/>
              </a:spcBef>
              <a:spcAft>
                <a:spcPts val="0"/>
              </a:spcAft>
              <a:buClr>
                <a:schemeClr val="dk2"/>
              </a:buClr>
              <a:buSzPts val="1600"/>
              <a:buFont typeface="Trebuchet MS"/>
              <a:buChar char="•"/>
            </a:pPr>
            <a:r>
              <a:rPr i="0" lang="en-US" sz="1800" u="none" cap="none" strike="noStrike">
                <a:solidFill>
                  <a:schemeClr val="dk2"/>
                </a:solidFill>
              </a:rPr>
              <a:t>N</a:t>
            </a:r>
            <a:r>
              <a:rPr lang="en-US" sz="1800"/>
              <a:t>ational Science Foundation (</a:t>
            </a:r>
            <a:r>
              <a:rPr lang="en-US" sz="1800">
                <a:solidFill>
                  <a:srgbClr val="C00000"/>
                </a:solidFill>
              </a:rPr>
              <a:t>NSF</a:t>
            </a:r>
            <a:r>
              <a:rPr lang="en-US" sz="1800"/>
              <a:t>):</a:t>
            </a:r>
            <a:endParaRPr sz="1800"/>
          </a:p>
          <a:p>
            <a:pPr indent="-203200" lvl="2" marL="1143000" rtl="0" algn="l">
              <a:lnSpc>
                <a:spcPct val="115000"/>
              </a:lnSpc>
              <a:spcBef>
                <a:spcPts val="0"/>
              </a:spcBef>
              <a:spcAft>
                <a:spcPts val="0"/>
              </a:spcAft>
              <a:buSzPts val="1600"/>
              <a:buFont typeface="Trebuchet MS"/>
              <a:buChar char="•"/>
            </a:pPr>
            <a:r>
              <a:rPr lang="en-US" sz="1600"/>
              <a:t>Measuring the Scope and Impact of </a:t>
            </a:r>
            <a:r>
              <a:rPr lang="en-US" sz="1600">
                <a:solidFill>
                  <a:srgbClr val="C00000"/>
                </a:solidFill>
              </a:rPr>
              <a:t>Open Source Software</a:t>
            </a:r>
            <a:r>
              <a:rPr lang="en-US" sz="1600"/>
              <a:t> Innovation</a:t>
            </a:r>
            <a:endParaRPr sz="1600"/>
          </a:p>
          <a:p>
            <a:pPr indent="-203200" lvl="2" marL="1143000" rtl="0" algn="l">
              <a:lnSpc>
                <a:spcPct val="115000"/>
              </a:lnSpc>
              <a:spcBef>
                <a:spcPts val="0"/>
              </a:spcBef>
              <a:spcAft>
                <a:spcPts val="0"/>
              </a:spcAft>
              <a:buSzPts val="1600"/>
              <a:buFont typeface="Trebuchet MS"/>
              <a:buChar char="•"/>
            </a:pPr>
            <a:r>
              <a:rPr lang="en-US" sz="1600"/>
              <a:t>Measuring </a:t>
            </a:r>
            <a:r>
              <a:rPr lang="en-US" sz="1600">
                <a:solidFill>
                  <a:srgbClr val="C00000"/>
                </a:solidFill>
              </a:rPr>
              <a:t>Business Innovation</a:t>
            </a:r>
            <a:r>
              <a:rPr lang="en-US" sz="1600"/>
              <a:t> Using Non-Traditional Data Sources</a:t>
            </a:r>
            <a:endParaRPr sz="1600"/>
          </a:p>
          <a:p>
            <a:pPr indent="-203200" lvl="2" marL="1143000" rtl="0" algn="l">
              <a:lnSpc>
                <a:spcPct val="115000"/>
              </a:lnSpc>
              <a:spcBef>
                <a:spcPts val="0"/>
              </a:spcBef>
              <a:spcAft>
                <a:spcPts val="0"/>
              </a:spcAft>
              <a:buSzPts val="1600"/>
              <a:buFont typeface="Trebuchet MS"/>
              <a:buChar char="•"/>
            </a:pPr>
            <a:r>
              <a:rPr lang="en-US" sz="1600"/>
              <a:t>Identifying </a:t>
            </a:r>
            <a:r>
              <a:rPr lang="en-US" sz="1600">
                <a:solidFill>
                  <a:srgbClr val="C00000"/>
                </a:solidFill>
              </a:rPr>
              <a:t>STEM</a:t>
            </a:r>
            <a:r>
              <a:rPr lang="en-US" sz="1600"/>
              <a:t> Pathways</a:t>
            </a:r>
            <a:endParaRPr sz="1600"/>
          </a:p>
          <a:p>
            <a:pPr indent="-177800" lvl="1" marL="685800" marR="0" rtl="0" algn="l">
              <a:lnSpc>
                <a:spcPct val="115000"/>
              </a:lnSpc>
              <a:spcBef>
                <a:spcPts val="0"/>
              </a:spcBef>
              <a:spcAft>
                <a:spcPts val="0"/>
              </a:spcAft>
              <a:buClr>
                <a:schemeClr val="dk2"/>
              </a:buClr>
              <a:buSzPts val="1600"/>
              <a:buFont typeface="Trebuchet MS"/>
              <a:buChar char="•"/>
            </a:pPr>
            <a:r>
              <a:rPr lang="en-US" sz="1800"/>
              <a:t>Army Research Institute (</a:t>
            </a:r>
            <a:r>
              <a:rPr lang="en-US" sz="1800">
                <a:solidFill>
                  <a:srgbClr val="C00000"/>
                </a:solidFill>
              </a:rPr>
              <a:t>ARI</a:t>
            </a:r>
            <a:r>
              <a:rPr lang="en-US" sz="1800"/>
              <a:t>): Community Embeddedness of Army Soldiers</a:t>
            </a:r>
            <a:endParaRPr sz="1800"/>
          </a:p>
          <a:p>
            <a:pPr indent="-205105" lvl="0" marL="228600" marR="0" rtl="0" algn="l">
              <a:lnSpc>
                <a:spcPct val="70000"/>
              </a:lnSpc>
              <a:spcBef>
                <a:spcPts val="1000"/>
              </a:spcBef>
              <a:spcAft>
                <a:spcPts val="0"/>
              </a:spcAft>
              <a:buClr>
                <a:schemeClr val="dk2"/>
              </a:buClr>
              <a:buSzPts val="1800"/>
              <a:buFont typeface="Trebuchet MS"/>
              <a:buChar char="•"/>
            </a:pPr>
            <a:r>
              <a:rPr lang="en-US" sz="1800"/>
              <a:t>Local Community</a:t>
            </a:r>
            <a:r>
              <a:rPr i="0" lang="en-US" sz="1800" u="none" cap="none" strike="noStrike">
                <a:solidFill>
                  <a:schemeClr val="dk2"/>
                </a:solidFill>
              </a:rPr>
              <a:t> Projects</a:t>
            </a:r>
            <a:endParaRPr i="0" sz="1800" u="none" cap="none" strike="noStrike">
              <a:solidFill>
                <a:schemeClr val="dk2"/>
              </a:solidFill>
            </a:endParaRPr>
          </a:p>
          <a:p>
            <a:pPr indent="-177800" lvl="1" marL="685800" rtl="0" algn="l">
              <a:lnSpc>
                <a:spcPct val="115000"/>
              </a:lnSpc>
              <a:spcBef>
                <a:spcPts val="0"/>
              </a:spcBef>
              <a:spcAft>
                <a:spcPts val="0"/>
              </a:spcAft>
              <a:buClr>
                <a:schemeClr val="dk2"/>
              </a:buClr>
              <a:buSzPts val="1600"/>
              <a:buFont typeface="Trebuchet MS"/>
              <a:buChar char="•"/>
            </a:pPr>
            <a:r>
              <a:rPr lang="en-US" sz="1600">
                <a:solidFill>
                  <a:srgbClr val="C00000"/>
                </a:solidFill>
              </a:rPr>
              <a:t>ACPD </a:t>
            </a:r>
            <a:r>
              <a:rPr lang="en-US" sz="1600"/>
              <a:t>- Alcohol-Related Crime Reduction Strategies for Restaurants and Nightlife in Arlington</a:t>
            </a:r>
            <a:endParaRPr sz="1600"/>
          </a:p>
          <a:p>
            <a:pPr indent="-177800" lvl="1" marL="685800" marR="0" rtl="0" algn="l">
              <a:lnSpc>
                <a:spcPct val="115000"/>
              </a:lnSpc>
              <a:spcBef>
                <a:spcPts val="0"/>
              </a:spcBef>
              <a:spcAft>
                <a:spcPts val="0"/>
              </a:spcAft>
              <a:buClr>
                <a:schemeClr val="dk2"/>
              </a:buClr>
              <a:buSzPts val="1600"/>
              <a:buFont typeface="Trebuchet MS"/>
              <a:buChar char="•"/>
            </a:pPr>
            <a:r>
              <a:rPr lang="en-US" sz="1600">
                <a:solidFill>
                  <a:srgbClr val="C00000"/>
                </a:solidFill>
              </a:rPr>
              <a:t>DHS</a:t>
            </a:r>
            <a:r>
              <a:rPr lang="en-US" sz="1600"/>
              <a:t> - Data Linkage &amp; Characterization Phase II, Department of Human Services</a:t>
            </a:r>
            <a:endParaRPr sz="1600"/>
          </a:p>
          <a:p>
            <a:pPr indent="-177800" lvl="1" marL="685800" marR="0" rtl="0" algn="l">
              <a:lnSpc>
                <a:spcPct val="115000"/>
              </a:lnSpc>
              <a:spcBef>
                <a:spcPts val="0"/>
              </a:spcBef>
              <a:spcAft>
                <a:spcPts val="0"/>
              </a:spcAft>
              <a:buClr>
                <a:schemeClr val="dk2"/>
              </a:buClr>
              <a:buSzPts val="1600"/>
              <a:buFont typeface="Trebuchet MS"/>
              <a:buChar char="•"/>
            </a:pPr>
            <a:r>
              <a:rPr lang="en-US" sz="1600">
                <a:solidFill>
                  <a:srgbClr val="C00000"/>
                </a:solidFill>
              </a:rPr>
              <a:t>CPN</a:t>
            </a:r>
            <a:r>
              <a:rPr lang="en-US" sz="1600"/>
              <a:t> - Arlington Equity Composite Indicators, Community Progress Network</a:t>
            </a:r>
            <a:endParaRPr sz="1600"/>
          </a:p>
          <a:p>
            <a:pPr indent="-177800" lvl="1" marL="685800" marR="0" rtl="0" algn="l">
              <a:lnSpc>
                <a:spcPct val="115000"/>
              </a:lnSpc>
              <a:spcBef>
                <a:spcPts val="0"/>
              </a:spcBef>
              <a:spcAft>
                <a:spcPts val="0"/>
              </a:spcAft>
              <a:buClr>
                <a:schemeClr val="dk2"/>
              </a:buClr>
              <a:buSzPts val="1600"/>
              <a:buFont typeface="Trebuchet MS"/>
              <a:buChar char="•"/>
            </a:pPr>
            <a:r>
              <a:rPr lang="en-US" sz="1600">
                <a:solidFill>
                  <a:srgbClr val="C00000"/>
                </a:solidFill>
              </a:rPr>
              <a:t>Roanoke </a:t>
            </a:r>
            <a:r>
              <a:rPr lang="en-US" sz="1600"/>
              <a:t>- Create Community-Scapes for City of Roanoke and Allegheny Valley Regions in Virginia</a:t>
            </a:r>
            <a:endParaRPr sz="1600"/>
          </a:p>
          <a:p>
            <a:pPr indent="-165100" lvl="0" marL="228600" rtl="0" algn="l">
              <a:lnSpc>
                <a:spcPct val="70000"/>
              </a:lnSpc>
              <a:spcBef>
                <a:spcPts val="1000"/>
              </a:spcBef>
              <a:spcAft>
                <a:spcPts val="0"/>
              </a:spcAft>
              <a:buClr>
                <a:schemeClr val="dk2"/>
              </a:buClr>
              <a:buSzPts val="1800"/>
              <a:buFont typeface="Trebuchet MS"/>
              <a:buChar char="•"/>
            </a:pPr>
            <a:r>
              <a:rPr lang="en-US" sz="1800"/>
              <a:t>State-Level Projects</a:t>
            </a:r>
            <a:endParaRPr sz="1600"/>
          </a:p>
          <a:p>
            <a:pPr indent="-177800" lvl="1" marL="685800" rtl="0" algn="l">
              <a:lnSpc>
                <a:spcPct val="115000"/>
              </a:lnSpc>
              <a:spcBef>
                <a:spcPts val="0"/>
              </a:spcBef>
              <a:spcAft>
                <a:spcPts val="0"/>
              </a:spcAft>
              <a:buClr>
                <a:schemeClr val="dk2"/>
              </a:buClr>
              <a:buSzPts val="1600"/>
              <a:buFont typeface="Trebuchet MS"/>
              <a:buChar char="•"/>
            </a:pPr>
            <a:r>
              <a:rPr lang="en-US" sz="1600">
                <a:solidFill>
                  <a:srgbClr val="C00000"/>
                </a:solidFill>
              </a:rPr>
              <a:t>VCE</a:t>
            </a:r>
            <a:r>
              <a:rPr lang="en-US" sz="1600"/>
              <a:t> - New Data Sources for Virginia Cooperative Extension Community Profiles</a:t>
            </a:r>
            <a:endParaRPr sz="1600"/>
          </a:p>
          <a:p>
            <a:pPr indent="-177800" lvl="1" marL="685800" rtl="0" algn="l">
              <a:lnSpc>
                <a:spcPct val="115000"/>
              </a:lnSpc>
              <a:spcBef>
                <a:spcPts val="0"/>
              </a:spcBef>
              <a:spcAft>
                <a:spcPts val="0"/>
              </a:spcAft>
              <a:buClr>
                <a:schemeClr val="dk2"/>
              </a:buClr>
              <a:buSzPts val="1600"/>
              <a:buFont typeface="Trebuchet MS"/>
              <a:buChar char="•"/>
            </a:pPr>
            <a:r>
              <a:rPr lang="en-US" sz="1600">
                <a:solidFill>
                  <a:srgbClr val="C00000"/>
                </a:solidFill>
              </a:rPr>
              <a:t>VDSS</a:t>
            </a:r>
            <a:r>
              <a:rPr lang="en-US" sz="1600"/>
              <a:t> - Fitness of VDSS Administrative Data Sources</a:t>
            </a:r>
            <a:endParaRPr sz="1600"/>
          </a:p>
          <a:p>
            <a:pPr indent="-177800" lvl="1" marL="685800" rtl="0" algn="l">
              <a:lnSpc>
                <a:spcPct val="115000"/>
              </a:lnSpc>
              <a:spcBef>
                <a:spcPts val="0"/>
              </a:spcBef>
              <a:spcAft>
                <a:spcPts val="0"/>
              </a:spcAft>
              <a:buClr>
                <a:schemeClr val="dk2"/>
              </a:buClr>
              <a:buSzPts val="1600"/>
              <a:buFont typeface="Trebuchet MS"/>
              <a:buChar char="•"/>
            </a:pPr>
            <a:r>
              <a:rPr lang="en-US" sz="1600">
                <a:solidFill>
                  <a:srgbClr val="C00000"/>
                </a:solidFill>
              </a:rPr>
              <a:t>UMFS</a:t>
            </a:r>
            <a:r>
              <a:rPr lang="en-US" sz="1600"/>
              <a:t> - Foster Parent Recruitment and Disruptions in Foster Care</a:t>
            </a:r>
            <a:endParaRPr sz="1600"/>
          </a:p>
          <a:p>
            <a:pPr indent="0" lvl="0" marL="0" marR="0" rtl="0" algn="l">
              <a:lnSpc>
                <a:spcPct val="70000"/>
              </a:lnSpc>
              <a:spcBef>
                <a:spcPts val="1000"/>
              </a:spcBef>
              <a:spcAft>
                <a:spcPts val="0"/>
              </a:spcAft>
              <a:buNone/>
            </a:pPr>
            <a:r>
              <a:t/>
            </a:r>
            <a:endParaRPr i="0" sz="1800" u="none" cap="none" strike="noStrike">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0"/>
          </a:schemeClr>
        </a:solidFill>
      </p:bgPr>
    </p:bg>
    <p:spTree>
      <p:nvGrpSpPr>
        <p:cNvPr id="190" name="Shape 190"/>
        <p:cNvGrpSpPr/>
        <p:nvPr/>
      </p:nvGrpSpPr>
      <p:grpSpPr>
        <a:xfrm>
          <a:off x="0" y="0"/>
          <a:ext cx="0" cy="0"/>
          <a:chOff x="0" y="0"/>
          <a:chExt cx="0" cy="0"/>
        </a:xfrm>
      </p:grpSpPr>
      <p:pic>
        <p:nvPicPr>
          <p:cNvPr id="191" name="Google Shape;191;p46"/>
          <p:cNvPicPr preferRelativeResize="0"/>
          <p:nvPr/>
        </p:nvPicPr>
        <p:blipFill>
          <a:blip r:embed="rId3">
            <a:alphaModFix/>
          </a:blip>
          <a:stretch>
            <a:fillRect/>
          </a:stretch>
        </p:blipFill>
        <p:spPr>
          <a:xfrm>
            <a:off x="1049777" y="152400"/>
            <a:ext cx="3552575" cy="1269575"/>
          </a:xfrm>
          <a:prstGeom prst="rect">
            <a:avLst/>
          </a:prstGeom>
          <a:noFill/>
          <a:ln>
            <a:noFill/>
          </a:ln>
        </p:spPr>
      </p:pic>
      <p:pic>
        <p:nvPicPr>
          <p:cNvPr id="192" name="Google Shape;192;p46"/>
          <p:cNvPicPr preferRelativeResize="0"/>
          <p:nvPr/>
        </p:nvPicPr>
        <p:blipFill>
          <a:blip r:embed="rId4">
            <a:alphaModFix/>
          </a:blip>
          <a:stretch>
            <a:fillRect/>
          </a:stretch>
        </p:blipFill>
        <p:spPr>
          <a:xfrm>
            <a:off x="5784527" y="152400"/>
            <a:ext cx="5979972" cy="6553200"/>
          </a:xfrm>
          <a:prstGeom prst="rect">
            <a:avLst/>
          </a:prstGeom>
          <a:noFill/>
          <a:ln>
            <a:noFill/>
          </a:ln>
        </p:spPr>
      </p:pic>
      <p:sp>
        <p:nvSpPr>
          <p:cNvPr id="193" name="Google Shape;193;p46"/>
          <p:cNvSpPr txBox="1"/>
          <p:nvPr>
            <p:ph idx="1" type="body"/>
          </p:nvPr>
        </p:nvSpPr>
        <p:spPr>
          <a:xfrm>
            <a:off x="230378" y="1531775"/>
            <a:ext cx="5327400" cy="5043900"/>
          </a:xfrm>
          <a:prstGeom prst="rect">
            <a:avLst/>
          </a:prstGeom>
          <a:noFill/>
          <a:ln>
            <a:noFill/>
          </a:ln>
        </p:spPr>
        <p:txBody>
          <a:bodyPr anchorCtr="0" anchor="t" bIns="45700" lIns="91425" spcFirstLastPara="1" rIns="91425" wrap="square" tIns="45700">
            <a:noAutofit/>
          </a:bodyPr>
          <a:lstStyle/>
          <a:p>
            <a:pPr indent="-165100" lvl="0" marL="228600" marR="0" rtl="0" algn="l">
              <a:lnSpc>
                <a:spcPct val="90000"/>
              </a:lnSpc>
              <a:spcBef>
                <a:spcPts val="0"/>
              </a:spcBef>
              <a:spcAft>
                <a:spcPts val="0"/>
              </a:spcAft>
              <a:buClr>
                <a:schemeClr val="dk2"/>
              </a:buClr>
              <a:buSzPts val="1800"/>
              <a:buFont typeface="Arial"/>
              <a:buChar char="•"/>
            </a:pPr>
            <a:r>
              <a:rPr b="0" i="0" lang="en-US" sz="1800" u="none" cap="none" strike="noStrike">
                <a:solidFill>
                  <a:schemeClr val="dk2"/>
                </a:solidFill>
                <a:latin typeface="Trebuchet MS"/>
                <a:ea typeface="Trebuchet MS"/>
                <a:cs typeface="Trebuchet MS"/>
                <a:sym typeface="Trebuchet MS"/>
              </a:rPr>
              <a:t>NSF National Center for Science and Engineering Statistics (NCSES) is responsible for the collection, interpretation, analysis, and dissemination of objective data on the science and engineering enterprise. They are responsible for statistical data on:</a:t>
            </a:r>
            <a:endParaRPr b="0" i="0" sz="1800" u="none" cap="none" strike="noStrike">
              <a:solidFill>
                <a:schemeClr val="dk2"/>
              </a:solidFill>
              <a:latin typeface="Trebuchet MS"/>
              <a:ea typeface="Trebuchet MS"/>
              <a:cs typeface="Trebuchet MS"/>
              <a:sym typeface="Trebuchet MS"/>
            </a:endParaRPr>
          </a:p>
          <a:p>
            <a:pPr indent="-190500" lvl="1" marL="685800" marR="0" rtl="0" algn="l">
              <a:lnSpc>
                <a:spcPct val="90000"/>
              </a:lnSpc>
              <a:spcBef>
                <a:spcPts val="500"/>
              </a:spcBef>
              <a:spcAft>
                <a:spcPts val="0"/>
              </a:spcAft>
              <a:buClr>
                <a:schemeClr val="dk2"/>
              </a:buClr>
              <a:buSzPts val="1800"/>
              <a:buFont typeface="Arial"/>
              <a:buChar char="•"/>
            </a:pPr>
            <a:r>
              <a:rPr b="0" i="0" lang="en-US" sz="1800" u="none" cap="none" strike="noStrike">
                <a:solidFill>
                  <a:schemeClr val="dk2"/>
                </a:solidFill>
                <a:latin typeface="Trebuchet MS"/>
                <a:ea typeface="Trebuchet MS"/>
                <a:cs typeface="Trebuchet MS"/>
                <a:sym typeface="Trebuchet MS"/>
              </a:rPr>
              <a:t>Research and Development (R&amp;D), and Innovation</a:t>
            </a:r>
            <a:endParaRPr sz="1800"/>
          </a:p>
          <a:p>
            <a:pPr indent="-190500" lvl="1" marL="685800" marR="0" rtl="0" algn="l">
              <a:lnSpc>
                <a:spcPct val="90000"/>
              </a:lnSpc>
              <a:spcBef>
                <a:spcPts val="500"/>
              </a:spcBef>
              <a:spcAft>
                <a:spcPts val="0"/>
              </a:spcAft>
              <a:buClr>
                <a:schemeClr val="dk2"/>
              </a:buClr>
              <a:buSzPts val="1800"/>
              <a:buFont typeface="Arial"/>
              <a:buChar char="•"/>
            </a:pPr>
            <a:r>
              <a:rPr b="0" i="0" lang="en-US" sz="1800" u="none" cap="none" strike="noStrike">
                <a:solidFill>
                  <a:schemeClr val="dk2"/>
                </a:solidFill>
                <a:latin typeface="Trebuchet MS"/>
                <a:ea typeface="Trebuchet MS"/>
                <a:cs typeface="Trebuchet MS"/>
                <a:sym typeface="Trebuchet MS"/>
              </a:rPr>
              <a:t>The science and engineering workforce</a:t>
            </a:r>
            <a:endParaRPr sz="1800"/>
          </a:p>
          <a:p>
            <a:pPr indent="-190500" lvl="1" marL="685800" marR="0" rtl="0" algn="l">
              <a:lnSpc>
                <a:spcPct val="90000"/>
              </a:lnSpc>
              <a:spcBef>
                <a:spcPts val="500"/>
              </a:spcBef>
              <a:spcAft>
                <a:spcPts val="0"/>
              </a:spcAft>
              <a:buClr>
                <a:schemeClr val="dk2"/>
              </a:buClr>
              <a:buSzPts val="1800"/>
              <a:buFont typeface="Arial"/>
              <a:buChar char="•"/>
            </a:pPr>
            <a:r>
              <a:rPr b="0" i="0" lang="en-US" sz="1800" u="none" cap="none" strike="noStrike">
                <a:solidFill>
                  <a:schemeClr val="dk2"/>
                </a:solidFill>
                <a:latin typeface="Trebuchet MS"/>
                <a:ea typeface="Trebuchet MS"/>
                <a:cs typeface="Trebuchet MS"/>
                <a:sym typeface="Trebuchet MS"/>
              </a:rPr>
              <a:t>U.S. competitiveness in science, engineering, technology, and R&amp;D</a:t>
            </a:r>
            <a:endParaRPr sz="1800"/>
          </a:p>
          <a:p>
            <a:pPr indent="-190500" lvl="1" marL="685800" marR="0" rtl="0" algn="l">
              <a:lnSpc>
                <a:spcPct val="90000"/>
              </a:lnSpc>
              <a:spcBef>
                <a:spcPts val="500"/>
              </a:spcBef>
              <a:spcAft>
                <a:spcPts val="0"/>
              </a:spcAft>
              <a:buClr>
                <a:schemeClr val="dk2"/>
              </a:buClr>
              <a:buSzPts val="1800"/>
              <a:buFont typeface="Arial"/>
              <a:buChar char="•"/>
            </a:pPr>
            <a:r>
              <a:rPr b="0" i="0" lang="en-US" sz="1800" u="none" cap="none" strike="noStrike">
                <a:solidFill>
                  <a:schemeClr val="dk2"/>
                </a:solidFill>
                <a:latin typeface="Trebuchet MS"/>
                <a:ea typeface="Trebuchet MS"/>
                <a:cs typeface="Trebuchet MS"/>
                <a:sym typeface="Trebuchet MS"/>
              </a:rPr>
              <a:t>The condition and progress of STEM education in the United States</a:t>
            </a:r>
            <a:endParaRPr b="0" i="0" sz="1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97" name="Shape 197"/>
        <p:cNvGrpSpPr/>
        <p:nvPr/>
      </p:nvGrpSpPr>
      <p:grpSpPr>
        <a:xfrm>
          <a:off x="0" y="0"/>
          <a:ext cx="0" cy="0"/>
          <a:chOff x="0" y="0"/>
          <a:chExt cx="0" cy="0"/>
        </a:xfrm>
      </p:grpSpPr>
      <p:sp>
        <p:nvSpPr>
          <p:cNvPr id="198" name="Google Shape;198;p47"/>
          <p:cNvSpPr txBox="1"/>
          <p:nvPr>
            <p:ph type="ctrTitle"/>
          </p:nvPr>
        </p:nvSpPr>
        <p:spPr>
          <a:xfrm>
            <a:off x="443754" y="537882"/>
            <a:ext cx="6884894" cy="285077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3200" u="none" cap="none" strike="noStrike">
                <a:solidFill>
                  <a:schemeClr val="dk2"/>
                </a:solidFill>
                <a:latin typeface="Raleway"/>
                <a:ea typeface="Raleway"/>
                <a:cs typeface="Raleway"/>
                <a:sym typeface="Raleway"/>
              </a:rPr>
              <a:t>Measuring the Impact and Scope of Open Source Software Innovation </a:t>
            </a:r>
            <a:br>
              <a:rPr b="1" i="0" lang="en-US" sz="3200" u="none" cap="none" strike="noStrike">
                <a:solidFill>
                  <a:schemeClr val="dk2"/>
                </a:solidFill>
                <a:latin typeface="Raleway"/>
                <a:ea typeface="Raleway"/>
                <a:cs typeface="Raleway"/>
                <a:sym typeface="Raleway"/>
              </a:rPr>
            </a:br>
            <a:endParaRPr b="1" i="0" sz="3200" u="none" cap="none" strike="noStrike">
              <a:solidFill>
                <a:schemeClr val="dk2"/>
              </a:solidFill>
              <a:latin typeface="Raleway"/>
              <a:ea typeface="Raleway"/>
              <a:cs typeface="Raleway"/>
              <a:sym typeface="Raleway"/>
            </a:endParaRPr>
          </a:p>
        </p:txBody>
      </p:sp>
      <p:sp>
        <p:nvSpPr>
          <p:cNvPr id="199" name="Google Shape;199;p47"/>
          <p:cNvSpPr txBox="1"/>
          <p:nvPr>
            <p:ph idx="1" type="subTitle"/>
          </p:nvPr>
        </p:nvSpPr>
        <p:spPr>
          <a:xfrm>
            <a:off x="212175" y="3517452"/>
            <a:ext cx="8900700" cy="1914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2"/>
              </a:buClr>
              <a:buFont typeface="Arial"/>
              <a:buNone/>
            </a:pPr>
            <a:r>
              <a:rPr b="1" lang="en-US" sz="2220"/>
              <a:t>PI</a:t>
            </a:r>
            <a:r>
              <a:rPr b="1" i="0" lang="en-US" sz="2220" u="none" cap="none" strike="noStrike">
                <a:solidFill>
                  <a:schemeClr val="dk2"/>
                </a:solidFill>
                <a:latin typeface="Trebuchet MS"/>
                <a:ea typeface="Trebuchet MS"/>
                <a:cs typeface="Trebuchet MS"/>
                <a:sym typeface="Trebuchet MS"/>
              </a:rPr>
              <a:t>: </a:t>
            </a:r>
            <a:r>
              <a:rPr b="0" i="0" lang="en-US" sz="2220" u="none" cap="none" strike="noStrike">
                <a:solidFill>
                  <a:schemeClr val="dk2"/>
                </a:solidFill>
                <a:latin typeface="Trebuchet MS"/>
                <a:ea typeface="Trebuchet MS"/>
                <a:cs typeface="Trebuchet MS"/>
                <a:sym typeface="Trebuchet MS"/>
              </a:rPr>
              <a:t>Gizem Korkmaz</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Team: </a:t>
            </a:r>
            <a:r>
              <a:rPr lang="en-US" sz="2220"/>
              <a:t>Daniel Chen, Ian Crandell, and Stephanie Shipp</a:t>
            </a:r>
            <a:endParaRPr/>
          </a:p>
          <a:p>
            <a:pPr indent="0" lvl="0" marL="0" marR="0" rtl="0" algn="l">
              <a:lnSpc>
                <a:spcPct val="80000"/>
              </a:lnSpc>
              <a:spcBef>
                <a:spcPts val="1000"/>
              </a:spcBef>
              <a:spcAft>
                <a:spcPts val="0"/>
              </a:spcAft>
              <a:buClr>
                <a:schemeClr val="dk2"/>
              </a:buClr>
              <a:buFont typeface="Arial"/>
              <a:buNone/>
            </a:pPr>
            <a:r>
              <a:rPr b="1" i="0" lang="en-US" sz="2220" u="none" cap="none" strike="noStrike">
                <a:solidFill>
                  <a:schemeClr val="dk2"/>
                </a:solidFill>
                <a:latin typeface="Trebuchet MS"/>
                <a:ea typeface="Trebuchet MS"/>
                <a:cs typeface="Trebuchet MS"/>
                <a:sym typeface="Trebuchet MS"/>
              </a:rPr>
              <a:t>Sponsor: </a:t>
            </a:r>
            <a:r>
              <a:rPr b="1" lang="en-US" sz="2220"/>
              <a:t>Carol Robbins,</a:t>
            </a:r>
            <a:r>
              <a:rPr lang="en-US" sz="2220"/>
              <a:t> </a:t>
            </a:r>
            <a:r>
              <a:rPr b="0" i="0" lang="en-US" sz="2220" u="none" cap="none" strike="noStrike">
                <a:solidFill>
                  <a:schemeClr val="dk2"/>
                </a:solidFill>
                <a:latin typeface="Trebuchet MS"/>
                <a:ea typeface="Trebuchet MS"/>
                <a:cs typeface="Trebuchet MS"/>
                <a:sym typeface="Trebuchet MS"/>
              </a:rPr>
              <a:t>National Science Foundation (NSF)</a:t>
            </a:r>
            <a:br>
              <a:rPr lang="en-US" sz="2220"/>
            </a:br>
            <a:r>
              <a:rPr b="0" i="0" lang="en-US" sz="2220" u="none" cap="none" strike="noStrike">
                <a:solidFill>
                  <a:schemeClr val="dk2"/>
                </a:solidFill>
                <a:latin typeface="Trebuchet MS"/>
                <a:ea typeface="Trebuchet MS"/>
                <a:cs typeface="Trebuchet MS"/>
                <a:sym typeface="Trebuchet MS"/>
              </a:rPr>
              <a:t>National Center for Science and Engineering Statistics (NCSES)</a:t>
            </a:r>
            <a:endParaRPr b="1" i="0" sz="2220" u="none" cap="none" strike="noStrike">
              <a:solidFill>
                <a:schemeClr val="dk2"/>
              </a:solidFill>
              <a:latin typeface="Trebuchet MS"/>
              <a:ea typeface="Trebuchet MS"/>
              <a:cs typeface="Trebuchet MS"/>
              <a:sym typeface="Trebuchet MS"/>
            </a:endParaRPr>
          </a:p>
        </p:txBody>
      </p:sp>
      <p:pic>
        <p:nvPicPr>
          <p:cNvPr id="200" name="Google Shape;200;p47"/>
          <p:cNvPicPr preferRelativeResize="0"/>
          <p:nvPr/>
        </p:nvPicPr>
        <p:blipFill rotWithShape="1">
          <a:blip r:embed="rId4">
            <a:alphaModFix/>
          </a:blip>
          <a:srcRect b="0" l="0" r="0" t="0"/>
          <a:stretch/>
        </p:blipFill>
        <p:spPr>
          <a:xfrm>
            <a:off x="4793875" y="5340902"/>
            <a:ext cx="1613093" cy="10753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8"/>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Project Overview</a:t>
            </a:r>
            <a:endParaRPr b="1" i="0" sz="4000" u="none" cap="none" strike="noStrike">
              <a:solidFill>
                <a:schemeClr val="dk2"/>
              </a:solidFill>
              <a:latin typeface="Raleway"/>
              <a:ea typeface="Raleway"/>
              <a:cs typeface="Raleway"/>
              <a:sym typeface="Raleway"/>
            </a:endParaRPr>
          </a:p>
        </p:txBody>
      </p:sp>
      <p:sp>
        <p:nvSpPr>
          <p:cNvPr id="207" name="Google Shape;207;p48"/>
          <p:cNvSpPr txBox="1"/>
          <p:nvPr>
            <p:ph idx="1" type="body"/>
          </p:nvPr>
        </p:nvSpPr>
        <p:spPr>
          <a:xfrm>
            <a:off x="668975" y="1129550"/>
            <a:ext cx="8184300" cy="4599000"/>
          </a:xfrm>
          <a:prstGeom prst="rect">
            <a:avLst/>
          </a:prstGeom>
          <a:noFill/>
          <a:ln>
            <a:noFill/>
          </a:ln>
        </p:spPr>
        <p:txBody>
          <a:bodyPr anchorCtr="0" anchor="t" bIns="45700" lIns="91425" spcFirstLastPara="1" rIns="91425" wrap="square" tIns="45700">
            <a:noAutofit/>
          </a:bodyPr>
          <a:lstStyle/>
          <a:p>
            <a:pPr indent="-190500" lvl="0" marL="228600" marR="0" rtl="0" algn="l">
              <a:lnSpc>
                <a:spcPct val="90000"/>
              </a:lnSpc>
              <a:spcBef>
                <a:spcPts val="0"/>
              </a:spcBef>
              <a:spcAft>
                <a:spcPts val="0"/>
              </a:spcAft>
              <a:buClr>
                <a:schemeClr val="dk2"/>
              </a:buClr>
              <a:buSzPts val="2200"/>
              <a:buFont typeface="Arial"/>
              <a:buChar char="•"/>
            </a:pPr>
            <a:r>
              <a:rPr b="0" i="0" lang="en-US" sz="2200" u="none" cap="none" strike="noStrike">
                <a:solidFill>
                  <a:schemeClr val="dk2"/>
                </a:solidFill>
                <a:latin typeface="Trebuchet MS"/>
                <a:ea typeface="Trebuchet MS"/>
                <a:cs typeface="Trebuchet MS"/>
                <a:sym typeface="Trebuchet MS"/>
              </a:rPr>
              <a:t>Current NCSES and other economic indicators do not measure the </a:t>
            </a:r>
            <a:r>
              <a:rPr b="0" i="0" lang="en-US" sz="2200" u="none" cap="none" strike="noStrike">
                <a:solidFill>
                  <a:srgbClr val="660000"/>
                </a:solidFill>
                <a:latin typeface="Trebuchet MS"/>
                <a:ea typeface="Trebuchet MS"/>
                <a:cs typeface="Trebuchet MS"/>
                <a:sym typeface="Trebuchet MS"/>
              </a:rPr>
              <a:t>value of </a:t>
            </a:r>
            <a:r>
              <a:rPr lang="en-US" sz="2200">
                <a:solidFill>
                  <a:srgbClr val="660000"/>
                </a:solidFill>
              </a:rPr>
              <a:t>open source software</a:t>
            </a:r>
            <a:r>
              <a:rPr lang="en-US" sz="2200"/>
              <a:t> outside the business sector:</a:t>
            </a:r>
            <a:r>
              <a:rPr b="0" i="0" lang="en-US" sz="2200" u="none" cap="none" strike="noStrike">
                <a:solidFill>
                  <a:schemeClr val="dk2"/>
                </a:solidFill>
                <a:latin typeface="Trebuchet MS"/>
                <a:ea typeface="Trebuchet MS"/>
                <a:cs typeface="Trebuchet MS"/>
                <a:sym typeface="Trebuchet MS"/>
              </a:rPr>
              <a:t> </a:t>
            </a:r>
            <a:endParaRPr b="0" i="0" sz="2200" u="none" cap="none" strike="noStrike">
              <a:solidFill>
                <a:schemeClr val="dk2"/>
              </a:solidFill>
              <a:latin typeface="Trebuchet MS"/>
              <a:ea typeface="Trebuchet MS"/>
              <a:cs typeface="Trebuchet MS"/>
              <a:sym typeface="Trebuchet MS"/>
            </a:endParaRPr>
          </a:p>
          <a:p>
            <a:pPr indent="-215900" lvl="1" marL="685800" marR="0" rtl="0" algn="l">
              <a:lnSpc>
                <a:spcPct val="90000"/>
              </a:lnSpc>
              <a:spcBef>
                <a:spcPts val="0"/>
              </a:spcBef>
              <a:spcAft>
                <a:spcPts val="0"/>
              </a:spcAft>
              <a:buSzPts val="2200"/>
              <a:buChar char="•"/>
            </a:pPr>
            <a:r>
              <a:rPr lang="en-US" sz="2200"/>
              <a:t>Contribution of people from universities, government research institutions, nonprofits, and individuals</a:t>
            </a:r>
            <a:endParaRPr sz="2200"/>
          </a:p>
          <a:p>
            <a:pPr indent="-190500" lvl="0" marL="228600" marR="0" rtl="0" algn="l">
              <a:lnSpc>
                <a:spcPct val="90000"/>
              </a:lnSpc>
              <a:spcBef>
                <a:spcPts val="0"/>
              </a:spcBef>
              <a:spcAft>
                <a:spcPts val="0"/>
              </a:spcAft>
              <a:buClr>
                <a:schemeClr val="dk2"/>
              </a:buClr>
              <a:buSzPts val="2200"/>
              <a:buFont typeface="Arial"/>
              <a:buChar char="•"/>
            </a:pPr>
            <a:r>
              <a:rPr lang="en-US" sz="2200"/>
              <a:t>Importance of </a:t>
            </a:r>
            <a:r>
              <a:rPr i="1" lang="en-US" sz="2200">
                <a:solidFill>
                  <a:srgbClr val="660000"/>
                </a:solidFill>
              </a:rPr>
              <a:t>quantifying coding impact</a:t>
            </a:r>
            <a:r>
              <a:rPr lang="en-US" sz="2200"/>
              <a:t> in the scientific community </a:t>
            </a:r>
            <a:endParaRPr sz="2200"/>
          </a:p>
          <a:p>
            <a:pPr indent="-215900" lvl="1" marL="685800" marR="0" rtl="0" algn="l">
              <a:lnSpc>
                <a:spcPct val="90000"/>
              </a:lnSpc>
              <a:spcBef>
                <a:spcPts val="0"/>
              </a:spcBef>
              <a:spcAft>
                <a:spcPts val="0"/>
              </a:spcAft>
              <a:buSzPts val="2200"/>
              <a:buChar char="•"/>
            </a:pPr>
            <a:r>
              <a:rPr i="1" lang="en-US" sz="2200"/>
              <a:t>Citations</a:t>
            </a:r>
            <a:r>
              <a:rPr lang="en-US" sz="2200"/>
              <a:t> are used to measure the </a:t>
            </a:r>
            <a:r>
              <a:rPr i="1" lang="en-US" sz="2200"/>
              <a:t>impact of patents and publications</a:t>
            </a:r>
            <a:r>
              <a:rPr lang="en-US" sz="2200"/>
              <a:t> which are most frequently used to estimate the research outputs of universities and government institutions.</a:t>
            </a:r>
            <a:endParaRPr sz="2200"/>
          </a:p>
          <a:p>
            <a:pPr indent="-190500" lvl="0" marL="228600" marR="0" rtl="0" algn="l">
              <a:lnSpc>
                <a:spcPct val="90000"/>
              </a:lnSpc>
              <a:spcBef>
                <a:spcPts val="1000"/>
              </a:spcBef>
              <a:spcAft>
                <a:spcPts val="0"/>
              </a:spcAft>
              <a:buClr>
                <a:schemeClr val="dk2"/>
              </a:buClr>
              <a:buSzPts val="2200"/>
              <a:buFont typeface="Arial"/>
              <a:buChar char="•"/>
            </a:pPr>
            <a:r>
              <a:rPr b="0" i="0" lang="en-US" sz="2200" u="none" cap="none" strike="noStrike">
                <a:solidFill>
                  <a:schemeClr val="dk2"/>
                </a:solidFill>
                <a:latin typeface="Trebuchet MS"/>
                <a:ea typeface="Trebuchet MS"/>
                <a:cs typeface="Trebuchet MS"/>
                <a:sym typeface="Trebuchet MS"/>
              </a:rPr>
              <a:t>The goal is to test the feasibility and to develop methods to measure the </a:t>
            </a:r>
            <a:r>
              <a:rPr b="0" i="1" lang="en-US" sz="2200" u="none" cap="none" strike="noStrike">
                <a:solidFill>
                  <a:schemeClr val="dk2"/>
                </a:solidFill>
                <a:latin typeface="Trebuchet MS"/>
                <a:ea typeface="Trebuchet MS"/>
                <a:cs typeface="Trebuchet MS"/>
                <a:sym typeface="Trebuchet MS"/>
              </a:rPr>
              <a:t>impact and scope of open source software </a:t>
            </a:r>
            <a:endParaRPr b="0" i="1" sz="2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1000"/>
              </a:spcBef>
              <a:spcAft>
                <a:spcPts val="0"/>
              </a:spcAft>
              <a:buNone/>
            </a:pPr>
            <a:r>
              <a:t/>
            </a:r>
            <a:endParaRPr sz="2200"/>
          </a:p>
        </p:txBody>
      </p:sp>
      <p:pic>
        <p:nvPicPr>
          <p:cNvPr id="208" name="Google Shape;208;p48"/>
          <p:cNvPicPr preferRelativeResize="0"/>
          <p:nvPr/>
        </p:nvPicPr>
        <p:blipFill>
          <a:blip r:embed="rId3">
            <a:alphaModFix/>
          </a:blip>
          <a:stretch>
            <a:fillRect/>
          </a:stretch>
        </p:blipFill>
        <p:spPr>
          <a:xfrm>
            <a:off x="8893300" y="1913863"/>
            <a:ext cx="2724150" cy="2638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49"/>
          <p:cNvSpPr txBox="1"/>
          <p:nvPr>
            <p:ph type="title"/>
          </p:nvPr>
        </p:nvSpPr>
        <p:spPr>
          <a:xfrm>
            <a:off x="443754" y="1"/>
            <a:ext cx="11322422" cy="1021976"/>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2"/>
              </a:buClr>
              <a:buFont typeface="Raleway"/>
              <a:buNone/>
            </a:pPr>
            <a:r>
              <a:rPr b="1" i="0" lang="en-US" sz="4000" u="none" cap="none" strike="noStrike">
                <a:solidFill>
                  <a:schemeClr val="dk2"/>
                </a:solidFill>
                <a:latin typeface="Raleway"/>
                <a:ea typeface="Raleway"/>
                <a:cs typeface="Raleway"/>
                <a:sym typeface="Raleway"/>
              </a:rPr>
              <a:t>Research Questions</a:t>
            </a:r>
            <a:endParaRPr b="1" i="0" sz="4000" u="none" cap="none" strike="noStrike">
              <a:solidFill>
                <a:schemeClr val="dk2"/>
              </a:solidFill>
              <a:latin typeface="Raleway"/>
              <a:ea typeface="Raleway"/>
              <a:cs typeface="Raleway"/>
              <a:sym typeface="Raleway"/>
            </a:endParaRPr>
          </a:p>
        </p:txBody>
      </p:sp>
      <p:sp>
        <p:nvSpPr>
          <p:cNvPr id="214" name="Google Shape;214;p49"/>
          <p:cNvSpPr txBox="1"/>
          <p:nvPr>
            <p:ph idx="1" type="body"/>
          </p:nvPr>
        </p:nvSpPr>
        <p:spPr>
          <a:xfrm>
            <a:off x="695700" y="1076600"/>
            <a:ext cx="11176800" cy="4599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2"/>
              </a:buClr>
              <a:buSzPts val="2800"/>
              <a:buFont typeface="Arial"/>
              <a:buChar char="•"/>
            </a:pPr>
            <a:r>
              <a:rPr lang="en-US"/>
              <a:t>How much open source software is in use? (</a:t>
            </a:r>
            <a:r>
              <a:rPr i="1" lang="en-US">
                <a:solidFill>
                  <a:srgbClr val="C00000"/>
                </a:solidFill>
              </a:rPr>
              <a:t>stock measure</a:t>
            </a:r>
            <a:r>
              <a:rPr lang="en-US"/>
              <a:t>)</a:t>
            </a:r>
            <a:r>
              <a:rPr lang="en-US"/>
              <a:t> </a:t>
            </a:r>
            <a:endParaRPr/>
          </a:p>
          <a:p>
            <a:pPr indent="-228600" lvl="0" marL="228600" rtl="0" algn="l">
              <a:lnSpc>
                <a:spcPct val="115000"/>
              </a:lnSpc>
              <a:spcBef>
                <a:spcPts val="0"/>
              </a:spcBef>
              <a:spcAft>
                <a:spcPts val="0"/>
              </a:spcAft>
              <a:buClr>
                <a:schemeClr val="dk2"/>
              </a:buClr>
              <a:buSzPts val="2800"/>
              <a:buFont typeface="Arial"/>
              <a:buChar char="•"/>
            </a:pPr>
            <a:r>
              <a:rPr lang="en-US"/>
              <a:t>How much is created each year? (</a:t>
            </a:r>
            <a:r>
              <a:rPr i="1" lang="en-US">
                <a:solidFill>
                  <a:srgbClr val="C00000"/>
                </a:solidFill>
              </a:rPr>
              <a:t>flow measure</a:t>
            </a:r>
            <a:r>
              <a:rPr lang="en-US"/>
              <a:t>)</a:t>
            </a:r>
            <a:endParaRPr/>
          </a:p>
          <a:p>
            <a:pPr indent="-228600" lvl="0" marL="228600" rtl="0" algn="l">
              <a:lnSpc>
                <a:spcPct val="115000"/>
              </a:lnSpc>
              <a:spcBef>
                <a:spcPts val="0"/>
              </a:spcBef>
              <a:spcAft>
                <a:spcPts val="0"/>
              </a:spcAft>
              <a:buClr>
                <a:schemeClr val="dk2"/>
              </a:buClr>
              <a:buSzPts val="2800"/>
              <a:buFont typeface="Arial"/>
              <a:buChar char="•"/>
            </a:pPr>
            <a:r>
              <a:rPr lang="en-US"/>
              <a:t>What types can be identified?</a:t>
            </a:r>
            <a:endParaRPr/>
          </a:p>
          <a:p>
            <a:pPr indent="-228600" lvl="0" marL="228600" rtl="0" algn="l">
              <a:lnSpc>
                <a:spcPct val="115000"/>
              </a:lnSpc>
              <a:spcBef>
                <a:spcPts val="0"/>
              </a:spcBef>
              <a:spcAft>
                <a:spcPts val="0"/>
              </a:spcAft>
              <a:buClr>
                <a:schemeClr val="dk2"/>
              </a:buClr>
              <a:buSzPts val="2800"/>
              <a:buFont typeface="Arial"/>
              <a:buChar char="•"/>
            </a:pPr>
            <a:r>
              <a:rPr lang="en-US"/>
              <a:t>Who creates it? (</a:t>
            </a:r>
            <a:r>
              <a:rPr i="1" lang="en-US">
                <a:solidFill>
                  <a:srgbClr val="C00000"/>
                </a:solidFill>
              </a:rPr>
              <a:t>Sectors:</a:t>
            </a:r>
            <a:r>
              <a:rPr lang="en-US"/>
              <a:t> Business, Government, Academia, Households, Nonprofits, Foreign)</a:t>
            </a:r>
            <a:endParaRPr/>
          </a:p>
          <a:p>
            <a:pPr indent="-228600" lvl="0" marL="228600" rtl="0" algn="l">
              <a:lnSpc>
                <a:spcPct val="115000"/>
              </a:lnSpc>
              <a:spcBef>
                <a:spcPts val="0"/>
              </a:spcBef>
              <a:spcAft>
                <a:spcPts val="0"/>
              </a:spcAft>
              <a:buClr>
                <a:schemeClr val="dk2"/>
              </a:buClr>
              <a:buSzPts val="2800"/>
              <a:buFont typeface="Arial"/>
              <a:buChar char="•"/>
            </a:pPr>
            <a:r>
              <a:rPr lang="en-US"/>
              <a:t>What </a:t>
            </a:r>
            <a:r>
              <a:rPr i="1" lang="en-US">
                <a:solidFill>
                  <a:srgbClr val="C00000"/>
                </a:solidFill>
              </a:rPr>
              <a:t>sources of data and variables</a:t>
            </a:r>
            <a:r>
              <a:rPr lang="en-US"/>
              <a:t> could serve as proxies for measuring attributes and economic value of open source software?</a:t>
            </a:r>
            <a:endParaRPr/>
          </a:p>
          <a:p>
            <a:pPr indent="-228600" lvl="1" marL="685800" rtl="0" algn="l">
              <a:lnSpc>
                <a:spcPct val="115000"/>
              </a:lnSpc>
              <a:spcBef>
                <a:spcPts val="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Counts of OSS, by sector (e.g., university, government), by technology </a:t>
            </a:r>
            <a:endParaRPr/>
          </a:p>
          <a:p>
            <a:pPr indent="-228600" lvl="1" marL="685800" marR="0" rtl="0" algn="l">
              <a:lnSpc>
                <a:spcPct val="80000"/>
              </a:lnSpc>
              <a:spcBef>
                <a:spcPts val="500"/>
              </a:spcBef>
              <a:spcAft>
                <a:spcPts val="0"/>
              </a:spcAft>
              <a:buClr>
                <a:schemeClr val="dk2"/>
              </a:buClr>
              <a:buSzPts val="2400"/>
              <a:buFont typeface="Arial"/>
              <a:buChar char="•"/>
            </a:pPr>
            <a:r>
              <a:rPr b="0" i="0" lang="en-US" sz="2400" u="none" cap="none" strike="noStrike">
                <a:solidFill>
                  <a:schemeClr val="dk2"/>
                </a:solidFill>
                <a:latin typeface="Trebuchet MS"/>
                <a:ea typeface="Trebuchet MS"/>
                <a:cs typeface="Trebuchet MS"/>
                <a:sym typeface="Trebuchet MS"/>
              </a:rPr>
              <a:t>Attributes, e.g., # citations, #downloaded, lan</a:t>
            </a:r>
            <a:r>
              <a:rPr lang="en-US"/>
              <a:t>guages, </a:t>
            </a:r>
            <a:r>
              <a:rPr b="0" i="0" lang="en-US" sz="2400" u="none" cap="none" strike="noStrike">
                <a:solidFill>
                  <a:schemeClr val="dk2"/>
                </a:solidFill>
                <a:latin typeface="Trebuchet MS"/>
                <a:ea typeface="Trebuchet MS"/>
                <a:cs typeface="Trebuchet MS"/>
                <a:sym typeface="Trebuchet MS"/>
              </a:rPr>
              <a:t>etc.</a:t>
            </a:r>
            <a:endParaRPr b="0" i="0" sz="2800" u="none" cap="none" strike="noStrike">
              <a:solidFill>
                <a:schemeClr val="dk2"/>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